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5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6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7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8.xml" ContentType="application/vnd.openxmlformats-officedocument.themeOverrid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8" r:id="rId1"/>
  </p:sldMasterIdLst>
  <p:notesMasterIdLst>
    <p:notesMasterId r:id="rId15"/>
  </p:notesMasterIdLst>
  <p:sldIdLst>
    <p:sldId id="259" r:id="rId2"/>
    <p:sldId id="275" r:id="rId3"/>
    <p:sldId id="286" r:id="rId4"/>
    <p:sldId id="283" r:id="rId5"/>
    <p:sldId id="285" r:id="rId6"/>
    <p:sldId id="282" r:id="rId7"/>
    <p:sldId id="284" r:id="rId8"/>
    <p:sldId id="276" r:id="rId9"/>
    <p:sldId id="277" r:id="rId10"/>
    <p:sldId id="278" r:id="rId11"/>
    <p:sldId id="279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" userDrawn="1">
          <p15:clr>
            <a:srgbClr val="A4A3A4"/>
          </p15:clr>
        </p15:guide>
        <p15:guide id="3" orient="horz" pos="240" userDrawn="1">
          <p15:clr>
            <a:srgbClr val="A4A3A4"/>
          </p15:clr>
        </p15:guide>
        <p15:guide id="4" orient="horz" pos="4080" userDrawn="1">
          <p15:clr>
            <a:srgbClr val="A4A3A4"/>
          </p15:clr>
        </p15:guide>
        <p15:guide id="5" pos="5472" userDrawn="1">
          <p15:clr>
            <a:srgbClr val="A4A3A4"/>
          </p15:clr>
        </p15:guide>
        <p15:guide id="6" orient="horz" pos="2232" userDrawn="1">
          <p15:clr>
            <a:srgbClr val="A4A3A4"/>
          </p15:clr>
        </p15:guide>
        <p15:guide id="9" orient="horz" pos="5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DA5"/>
    <a:srgbClr val="D32A36"/>
    <a:srgbClr val="FFB81D"/>
    <a:srgbClr val="F4F3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/>
    <p:restoredTop sz="94688"/>
  </p:normalViewPr>
  <p:slideViewPr>
    <p:cSldViewPr snapToGrid="0" snapToObjects="1">
      <p:cViewPr varScale="1">
        <p:scale>
          <a:sx n="89" d="100"/>
          <a:sy n="89" d="100"/>
        </p:scale>
        <p:origin x="78" y="420"/>
      </p:cViewPr>
      <p:guideLst>
        <p:guide pos="288"/>
        <p:guide orient="horz" pos="240"/>
        <p:guide orient="horz" pos="4080"/>
        <p:guide pos="5472"/>
        <p:guide orient="horz" pos="2232"/>
        <p:guide orient="horz" pos="5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otth\Documents\!Requests\Gerry\MSP%20Faculty%20Comparison%20Further%20Notes%20and%20Alternative%20Table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2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package" Target="../embeddings/Microsoft_Excel_Worksheet3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package" Target="../embeddings/Microsoft_Excel_Worksheet4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package" Target="../embeddings/Microsoft_Excel_Worksheet5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4.xml"/><Relationship Id="rId1" Type="http://schemas.microsoft.com/office/2011/relationships/chartStyle" Target="style1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6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otth\Documents\!Requests\Gerry\MSP%20Faculty%20Comparison%20Further%20Notes%20and%20Alternative%20Table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otth\AppData\Local\Microsoft\Windows\INetCache\Content.Outlook\ZP5WZ2VD\Copy%20of%20Copy%20of%20Management%20Position%20Comparisons%202012-2019%202020-05-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Fall Headcount Enrollment Growth 2012-2019</a:t>
            </a:r>
            <a:endParaRPr lang="en-US" sz="11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'Staff Ratios'!$A$39</c:f>
              <c:strCache>
                <c:ptCount val="1"/>
                <c:pt idx="0">
                  <c:v>Undergraduate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'Staff Ratios'!$B$36:$I$36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'Staff Ratios'!$B$39:$I$39</c:f>
              <c:numCache>
                <c:formatCode>#,##0</c:formatCode>
                <c:ptCount val="8"/>
                <c:pt idx="0">
                  <c:v>18539</c:v>
                </c:pt>
                <c:pt idx="1">
                  <c:v>18621</c:v>
                </c:pt>
                <c:pt idx="2">
                  <c:v>18782</c:v>
                </c:pt>
                <c:pt idx="3">
                  <c:v>18608</c:v>
                </c:pt>
                <c:pt idx="4">
                  <c:v>19799</c:v>
                </c:pt>
                <c:pt idx="5">
                  <c:v>20069</c:v>
                </c:pt>
                <c:pt idx="6">
                  <c:v>20581</c:v>
                </c:pt>
                <c:pt idx="7">
                  <c:v>22055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87-4B6E-A303-D22EEC9D8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1572971904"/>
        <c:axId val="1572978976"/>
      </c:barChart>
      <c:lineChart>
        <c:grouping val="standard"/>
        <c:varyColors val="0"/>
        <c:ser>
          <c:idx val="1"/>
          <c:order val="1"/>
          <c:tx>
            <c:strRef>
              <c:f>'Staff Ratios'!$A$38</c:f>
              <c:strCache>
                <c:ptCount val="1"/>
                <c:pt idx="0">
                  <c:v>Graduate and professional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'Staff Ratios'!$B$38:$I$38</c:f>
              <c:numCache>
                <c:formatCode>#,##0</c:formatCode>
                <c:ptCount val="8"/>
                <c:pt idx="0">
                  <c:v>2466</c:v>
                </c:pt>
                <c:pt idx="1">
                  <c:v>2664</c:v>
                </c:pt>
                <c:pt idx="2">
                  <c:v>2805</c:v>
                </c:pt>
                <c:pt idx="3">
                  <c:v>2931</c:v>
                </c:pt>
                <c:pt idx="4">
                  <c:v>3122</c:v>
                </c:pt>
                <c:pt idx="5">
                  <c:v>3209</c:v>
                </c:pt>
                <c:pt idx="6">
                  <c:v>3341</c:v>
                </c:pt>
                <c:pt idx="7">
                  <c:v>3493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87-4B6E-A303-D22EEC9D8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88716656"/>
        <c:axId val="1488715824"/>
      </c:lineChart>
      <c:catAx>
        <c:axId val="157297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2978976"/>
        <c:crosses val="autoZero"/>
        <c:auto val="1"/>
        <c:lblAlgn val="ctr"/>
        <c:lblOffset val="100"/>
        <c:noMultiLvlLbl val="0"/>
      </c:catAx>
      <c:valAx>
        <c:axId val="1572978976"/>
        <c:scaling>
          <c:orientation val="minMax"/>
          <c:max val="23000"/>
          <c:min val="1600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2971904"/>
        <c:crosses val="autoZero"/>
        <c:crossBetween val="between"/>
      </c:valAx>
      <c:valAx>
        <c:axId val="1488715824"/>
        <c:scaling>
          <c:orientation val="minMax"/>
          <c:max val="40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8716656"/>
        <c:crosses val="max"/>
        <c:crossBetween val="between"/>
      </c:valAx>
      <c:catAx>
        <c:axId val="1488716656"/>
        <c:scaling>
          <c:orientation val="minMax"/>
        </c:scaling>
        <c:delete val="1"/>
        <c:axPos val="b"/>
        <c:majorTickMark val="out"/>
        <c:minorTickMark val="none"/>
        <c:tickLblPos val="nextTo"/>
        <c:crossAx val="14887158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149345294428902"/>
          <c:y val="0.8836007696668785"/>
          <c:w val="0.5271014599827577"/>
          <c:h val="0.116399230333121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bg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600" b="1">
                <a:solidFill>
                  <a:sysClr val="windowText" lastClr="000000"/>
                </a:solidFill>
              </a:rPr>
              <a:t>Net Revenue Impacts to Auxiliary/Self-Supporting Operations (Non-core)                      </a:t>
            </a:r>
          </a:p>
        </c:rich>
      </c:tx>
      <c:layout>
        <c:manualLayout>
          <c:xMode val="edge"/>
          <c:yMode val="edge"/>
          <c:x val="0.11551305975233939"/>
          <c:y val="9.145971083496335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348494267163978E-2"/>
          <c:y val="9.6764798644008457E-2"/>
          <c:w val="0.91094984748528052"/>
          <c:h val="0.8068426983276305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Sheet1!$J$2</c:f>
              <c:strCache>
                <c:ptCount val="1"/>
                <c:pt idx="0">
                  <c:v>Net Revenue Loss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Sheet1!$I$3:$I$4</c:f>
              <c:strCache>
                <c:ptCount val="2"/>
                <c:pt idx="0">
                  <c:v>FY20 Projected Losses</c:v>
                </c:pt>
                <c:pt idx="1">
                  <c:v>FY21 Estimated Losses</c:v>
                </c:pt>
              </c:strCache>
            </c:strRef>
          </c:cat>
          <c:val>
            <c:numRef>
              <c:f>Sheet1!$J$3:$J$4</c:f>
              <c:numCache>
                <c:formatCode>"$"#,##0</c:formatCode>
                <c:ptCount val="2"/>
                <c:pt idx="0">
                  <c:v>-29593638.191974353</c:v>
                </c:pt>
                <c:pt idx="1">
                  <c:v>-82002002.630268738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B-4471-B3D1-4381AC43B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17954784"/>
        <c:axId val="1217946048"/>
      </c:barChart>
      <c:catAx>
        <c:axId val="121795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946048"/>
        <c:crosses val="autoZero"/>
        <c:auto val="1"/>
        <c:lblAlgn val="ctr"/>
        <c:lblOffset val="100"/>
        <c:noMultiLvlLbl val="0"/>
      </c:catAx>
      <c:valAx>
        <c:axId val="121794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954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tx1"/>
                </a:solidFill>
              </a:rPr>
              <a:t>Core Revenue: ~$575M (FY 19)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7532473881941224"/>
          <c:y val="2.83549323099701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149657763367813"/>
          <c:y val="0.16396757458950598"/>
          <c:w val="0.49295455715094433"/>
          <c:h val="0.5433695538102409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A5A5A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AE-49FF-A430-CBD15204642F}"/>
              </c:ext>
            </c:extLst>
          </c:dPt>
          <c:dPt>
            <c:idx val="1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AE-49FF-A430-CBD15204642F}"/>
              </c:ext>
            </c:extLst>
          </c:dPt>
          <c:dPt>
            <c:idx val="2"/>
            <c:bubble3D val="0"/>
            <c:spPr>
              <a:solidFill>
                <a:srgbClr val="5B9BD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AE-49FF-A430-CBD15204642F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3AE-49FF-A430-CBD15204642F}"/>
              </c:ext>
            </c:extLst>
          </c:dPt>
          <c:dLbls>
            <c:dLbl>
              <c:idx val="0"/>
              <c:layout>
                <c:manualLayout>
                  <c:x val="-6.2091503267973858E-2"/>
                  <c:y val="-0.1174168297455968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AE-49FF-A430-CBD15204642F}"/>
                </c:ext>
              </c:extLst>
            </c:dLbl>
            <c:dLbl>
              <c:idx val="2"/>
              <c:layout>
                <c:manualLayout>
                  <c:x val="-9.8039215686274508E-3"/>
                  <c:y val="2.881754466577602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AE-49FF-A430-CBD1520464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'Core Funds'!$B$14:$B$16</c:f>
              <c:strCache>
                <c:ptCount val="3"/>
                <c:pt idx="0">
                  <c:v>CA State General Funds (State &amp; UC)</c:v>
                </c:pt>
                <c:pt idx="1">
                  <c:v>Student Tuition and Fees</c:v>
                </c:pt>
                <c:pt idx="2">
                  <c:v>Non-Resident Student Supplemental Tuition</c:v>
                </c:pt>
              </c:strCache>
            </c:strRef>
          </c:cat>
          <c:val>
            <c:numRef>
              <c:f>'Core Funds'!$D$14:$D$16</c:f>
              <c:numCache>
                <c:formatCode>0%</c:formatCode>
                <c:ptCount val="3"/>
                <c:pt idx="0">
                  <c:v>0.44</c:v>
                </c:pt>
                <c:pt idx="1">
                  <c:v>0.5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3AE-49FF-A430-CBD1520464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solidFill>
        <a:sysClr val="windowText" lastClr="00000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tx1"/>
                </a:solidFill>
              </a:rPr>
              <a:t>Core Expenditures: ~$575M (FY 19)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707663937603753"/>
          <c:y val="2.80432149715086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8811919027080474"/>
          <c:y val="0.16396757458950603"/>
          <c:w val="0.4839169269958844"/>
          <c:h val="0.550573939976685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0AD4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D3-4E76-9AB3-A0A460D76C1A}"/>
              </c:ext>
            </c:extLst>
          </c:dPt>
          <c:dPt>
            <c:idx val="1"/>
            <c:bubble3D val="0"/>
            <c:spPr>
              <a:solidFill>
                <a:srgbClr val="44546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D3-4E76-9AB3-A0A460D76C1A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9D3-4E76-9AB3-A0A460D76C1A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9D3-4E76-9AB3-A0A460D76C1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9D3-4E76-9AB3-A0A460D76C1A}"/>
              </c:ext>
            </c:extLst>
          </c:dPt>
          <c:dLbls>
            <c:dLbl>
              <c:idx val="0"/>
              <c:layout>
                <c:manualLayout>
                  <c:x val="0"/>
                  <c:y val="-4.32263169986642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D3-4E76-9AB3-A0A460D76C1A}"/>
                </c:ext>
              </c:extLst>
            </c:dLbl>
            <c:dLbl>
              <c:idx val="1"/>
              <c:layout>
                <c:manualLayout>
                  <c:x val="6.332163877398338E-3"/>
                  <c:y val="3.241973774899798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D3-4E76-9AB3-A0A460D76C1A}"/>
                </c:ext>
              </c:extLst>
            </c:dLbl>
            <c:dLbl>
              <c:idx val="2"/>
              <c:layout>
                <c:manualLayout>
                  <c:x val="-9.4982458160975079E-3"/>
                  <c:y val="2.16131584993320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D3-4E76-9AB3-A0A460D76C1A}"/>
                </c:ext>
              </c:extLst>
            </c:dLbl>
            <c:dLbl>
              <c:idx val="3"/>
              <c:layout>
                <c:manualLayout>
                  <c:x val="0"/>
                  <c:y val="-0.1252446183953033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9D3-4E76-9AB3-A0A460D76C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'Core Funds'!$B$14:$B$16</c:f>
              <c:strCache>
                <c:ptCount val="3"/>
                <c:pt idx="0">
                  <c:v>Total Salaries and Benefits</c:v>
                </c:pt>
                <c:pt idx="1">
                  <c:v>Financial Aid</c:v>
                </c:pt>
                <c:pt idx="2">
                  <c:v>Other Expenses</c:v>
                </c:pt>
              </c:strCache>
            </c:strRef>
          </c:cat>
          <c:val>
            <c:numRef>
              <c:f>'Core Funds'!$C$14:$C$16</c:f>
              <c:numCache>
                <c:formatCode>0%</c:formatCode>
                <c:ptCount val="3"/>
                <c:pt idx="0">
                  <c:v>0.68</c:v>
                </c:pt>
                <c:pt idx="1">
                  <c:v>0.17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9D3-4E76-9AB3-A0A460D76C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solidFill>
        <a:sysClr val="windowText" lastClr="00000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tx1"/>
                </a:solidFill>
              </a:rPr>
              <a:t>Core Expenditures: ~$575M (FY 19)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707663937603753"/>
          <c:y val="2.80432149715086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8811919027080474"/>
          <c:y val="0.16396757458950603"/>
          <c:w val="0.4839169269958844"/>
          <c:h val="0.550573939976685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0AD4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4C1-406F-A957-2F47FDB2F41E}"/>
              </c:ext>
            </c:extLst>
          </c:dPt>
          <c:dPt>
            <c:idx val="1"/>
            <c:bubble3D val="0"/>
            <c:spPr>
              <a:solidFill>
                <a:srgbClr val="44546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4C1-406F-A957-2F47FDB2F41E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4C1-406F-A957-2F47FDB2F41E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4C1-406F-A957-2F47FDB2F41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4C1-406F-A957-2F47FDB2F41E}"/>
              </c:ext>
            </c:extLst>
          </c:dPt>
          <c:dLbls>
            <c:dLbl>
              <c:idx val="0"/>
              <c:layout>
                <c:manualLayout>
                  <c:x val="0"/>
                  <c:y val="-4.32263169986642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C1-406F-A957-2F47FDB2F41E}"/>
                </c:ext>
              </c:extLst>
            </c:dLbl>
            <c:dLbl>
              <c:idx val="1"/>
              <c:layout>
                <c:manualLayout>
                  <c:x val="6.332163877398338E-3"/>
                  <c:y val="3.241973774899798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C1-406F-A957-2F47FDB2F41E}"/>
                </c:ext>
              </c:extLst>
            </c:dLbl>
            <c:dLbl>
              <c:idx val="2"/>
              <c:layout>
                <c:manualLayout>
                  <c:x val="-9.4982458160975079E-3"/>
                  <c:y val="2.16131584993320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4C1-406F-A957-2F47FDB2F41E}"/>
                </c:ext>
              </c:extLst>
            </c:dLbl>
            <c:dLbl>
              <c:idx val="3"/>
              <c:layout>
                <c:manualLayout>
                  <c:x val="0"/>
                  <c:y val="-0.1252446183953033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4C1-406F-A957-2F47FDB2F4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'Core Funds'!$B$14:$B$16</c:f>
              <c:strCache>
                <c:ptCount val="3"/>
                <c:pt idx="0">
                  <c:v>Academic Units</c:v>
                </c:pt>
                <c:pt idx="1">
                  <c:v>Financial Aid</c:v>
                </c:pt>
                <c:pt idx="2">
                  <c:v>Non-Academic Units</c:v>
                </c:pt>
              </c:strCache>
            </c:strRef>
          </c:cat>
          <c:val>
            <c:numRef>
              <c:f>'Core Funds'!$C$14:$C$16</c:f>
              <c:numCache>
                <c:formatCode>0%</c:formatCode>
                <c:ptCount val="3"/>
                <c:pt idx="0">
                  <c:v>0.54</c:v>
                </c:pt>
                <c:pt idx="1">
                  <c:v>0.17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4C1-406F-A957-2F47FDB2F4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solidFill>
        <a:sysClr val="windowText" lastClr="00000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FY21</a:t>
            </a:r>
            <a:r>
              <a:rPr lang="en-US" baseline="0"/>
              <a:t> UCR Core Budget Models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826933080134581"/>
          <c:y val="6.767454153937047E-2"/>
          <c:w val="0.86049939703483014"/>
          <c:h val="0.852708528830655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Sheet1!$N$258</c:f>
              <c:strCache>
                <c:ptCount val="1"/>
                <c:pt idx="0">
                  <c:v>Net Core 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Sheet1!$M$259:$M$260</c:f>
              <c:strCache>
                <c:ptCount val="2"/>
                <c:pt idx="0">
                  <c:v>FY21 Option 1</c:v>
                </c:pt>
                <c:pt idx="1">
                  <c:v>FY21 Option 2</c:v>
                </c:pt>
              </c:strCache>
            </c:strRef>
          </c:cat>
          <c:val>
            <c:numRef>
              <c:f>Sheet1!$N$259:$N$260</c:f>
              <c:numCache>
                <c:formatCode>"$"#,##0</c:formatCode>
                <c:ptCount val="2"/>
                <c:pt idx="0">
                  <c:v>-26767000</c:v>
                </c:pt>
                <c:pt idx="1">
                  <c:v>-9867000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91-479A-B54F-931CB9F3FE89}"/>
            </c:ext>
          </c:extLst>
        </c:ser>
        <c:ser>
          <c:idx val="1"/>
          <c:order val="1"/>
          <c:tx>
            <c:strRef>
              <c:f>Sheet1!$O$258</c:f>
              <c:strCache>
                <c:ptCount val="1"/>
                <c:pt idx="0">
                  <c:v>Net Core Expenses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Sheet1!$M$259:$M$260</c:f>
              <c:strCache>
                <c:ptCount val="2"/>
                <c:pt idx="0">
                  <c:v>FY21 Option 1</c:v>
                </c:pt>
                <c:pt idx="1">
                  <c:v>FY21 Option 2</c:v>
                </c:pt>
              </c:strCache>
            </c:strRef>
          </c:cat>
          <c:val>
            <c:numRef>
              <c:f>Sheet1!$O$259:$O$260</c:f>
              <c:numCache>
                <c:formatCode>"$"#,##0</c:formatCode>
                <c:ptCount val="2"/>
                <c:pt idx="0">
                  <c:v>-17183160</c:v>
                </c:pt>
                <c:pt idx="1">
                  <c:v>-17173160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91-479A-B54F-931CB9F3F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17954784"/>
        <c:axId val="1217946048"/>
      </c:barChart>
      <c:catAx>
        <c:axId val="121795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946048"/>
        <c:crosses val="autoZero"/>
        <c:auto val="1"/>
        <c:lblAlgn val="ctr"/>
        <c:lblOffset val="100"/>
        <c:noMultiLvlLbl val="0"/>
      </c:catAx>
      <c:valAx>
        <c:axId val="121794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954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241582397238905"/>
          <c:y val="0.92839113163397802"/>
          <c:w val="0.37782641666163741"/>
          <c:h val="5.58560414993865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Comparative</a:t>
            </a:r>
            <a:r>
              <a:rPr lang="en-US" baseline="0"/>
              <a:t> </a:t>
            </a:r>
            <a:r>
              <a:rPr lang="en-US"/>
              <a:t>Ratio of Undergraduates to Teaching Assistants</a:t>
            </a:r>
          </a:p>
          <a:p>
            <a:pPr>
              <a:defRPr/>
            </a:pPr>
            <a:r>
              <a:rPr lang="en-US" sz="1050"/>
              <a:t>Headcount ratio of undergraduates to T</a:t>
            </a:r>
            <a:r>
              <a:rPr lang="en-US" sz="1050" baseline="0"/>
              <a:t>As in Fall 2018</a:t>
            </a:r>
            <a:endParaRPr lang="en-US" sz="105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8618506795754979E-2"/>
          <c:y val="0.22643518518518518"/>
          <c:w val="0.959039285049339"/>
          <c:h val="0.568943205016039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'Teaching Assistants'!$D$4</c:f>
              <c:strCache>
                <c:ptCount val="1"/>
                <c:pt idx="0">
                  <c:v>Ratio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94E-44E4-8EB7-31923E3F0E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'Teaching Assistants'!$A$5:$A$13</c:f>
              <c:strCache>
                <c:ptCount val="9"/>
                <c:pt idx="0">
                  <c:v>Berkeley</c:v>
                </c:pt>
                <c:pt idx="1">
                  <c:v>San Diego</c:v>
                </c:pt>
                <c:pt idx="2">
                  <c:v>Los Angeles</c:v>
                </c:pt>
                <c:pt idx="3">
                  <c:v>Davis</c:v>
                </c:pt>
                <c:pt idx="4">
                  <c:v>Merced</c:v>
                </c:pt>
                <c:pt idx="5">
                  <c:v>Santa Cruz</c:v>
                </c:pt>
                <c:pt idx="6">
                  <c:v>Riverside</c:v>
                </c:pt>
                <c:pt idx="7">
                  <c:v>Santa Barbara</c:v>
                </c:pt>
                <c:pt idx="8">
                  <c:v>Irvine</c:v>
                </c:pt>
              </c:strCache>
            </c:strRef>
          </c:cat>
          <c:val>
            <c:numRef>
              <c:f>'Teaching Assistants'!$D$5:$D$13</c:f>
              <c:numCache>
                <c:formatCode>0.0</c:formatCode>
                <c:ptCount val="9"/>
                <c:pt idx="0">
                  <c:v>9.3183328299607364</c:v>
                </c:pt>
                <c:pt idx="1">
                  <c:v>11.308812546676624</c:v>
                </c:pt>
                <c:pt idx="2">
                  <c:v>12.485962831158561</c:v>
                </c:pt>
                <c:pt idx="3">
                  <c:v>13.484635645302898</c:v>
                </c:pt>
                <c:pt idx="4">
                  <c:v>14.277173913043478</c:v>
                </c:pt>
                <c:pt idx="5">
                  <c:v>14.619556285949056</c:v>
                </c:pt>
                <c:pt idx="6">
                  <c:v>15.011670313639678</c:v>
                </c:pt>
                <c:pt idx="7">
                  <c:v>15.504032258064516</c:v>
                </c:pt>
                <c:pt idx="8">
                  <c:v>16.972602739726028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4E-44E4-8EB7-31923E3F0E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overlap val="-52"/>
        <c:axId val="574570847"/>
        <c:axId val="574568351"/>
      </c:barChart>
      <c:catAx>
        <c:axId val="57457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568351"/>
        <c:crosses val="autoZero"/>
        <c:auto val="1"/>
        <c:lblAlgn val="ctr"/>
        <c:lblOffset val="100"/>
        <c:noMultiLvlLbl val="0"/>
      </c:catAx>
      <c:valAx>
        <c:axId val="574568351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574570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Longitudinal</a:t>
            </a:r>
            <a:r>
              <a:rPr lang="en-US" baseline="0"/>
              <a:t> Trend in TA Ratio</a:t>
            </a:r>
          </a:p>
          <a:p>
            <a:pPr>
              <a:defRPr/>
            </a:pPr>
            <a:r>
              <a:rPr lang="en-US" sz="1050" baseline="0"/>
              <a:t>Fall undergraduate headcount per teaching assistant</a:t>
            </a:r>
            <a:endParaRPr lang="en-US" sz="105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76551857398199E-2"/>
          <c:y val="0.17171296296296296"/>
          <c:w val="0.83844580777096112"/>
          <c:h val="0.72088764946048411"/>
        </c:manualLayout>
      </c:layout>
      <c:lineChart>
        <c:grouping val="standard"/>
        <c:varyColors val="0"/>
        <c:ser>
          <c:idx val="0"/>
          <c:order val="0"/>
          <c:tx>
            <c:strRef>
              <c:f>'Multi-year trend'!$A$2</c:f>
              <c:strCache>
                <c:ptCount val="1"/>
                <c:pt idx="0">
                  <c:v>Berkeley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0224948875255624E-2"/>
                  <c:y val="4.6296296296296294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trend'!$B$2:$H$2</c:f>
              <c:numCache>
                <c:formatCode>0</c:formatCode>
                <c:ptCount val="7"/>
                <c:pt idx="0">
                  <c:v>9.3183328299999992</c:v>
                </c:pt>
                <c:pt idx="1">
                  <c:v>9.5993720570000001</c:v>
                </c:pt>
                <c:pt idx="2">
                  <c:v>10.041109970000001</c:v>
                </c:pt>
                <c:pt idx="3">
                  <c:v>9.1867691279999999</c:v>
                </c:pt>
                <c:pt idx="4">
                  <c:v>9.2611812909999998</c:v>
                </c:pt>
                <c:pt idx="5">
                  <c:v>9.1344596970000005</c:v>
                </c:pt>
                <c:pt idx="6">
                  <c:v>9.1592039799999991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7D-4500-8849-89717E560E90}"/>
            </c:ext>
          </c:extLst>
        </c:ser>
        <c:ser>
          <c:idx val="1"/>
          <c:order val="1"/>
          <c:tx>
            <c:strRef>
              <c:f>'Multi-year trend'!$A$3</c:f>
              <c:strCache>
                <c:ptCount val="1"/>
                <c:pt idx="0">
                  <c:v>Davis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3.2407407407407322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trend'!$B$3:$H$3</c:f>
              <c:numCache>
                <c:formatCode>0</c:formatCode>
                <c:ptCount val="7"/>
                <c:pt idx="0">
                  <c:v>13.48463565</c:v>
                </c:pt>
                <c:pt idx="1">
                  <c:v>13.1464801</c:v>
                </c:pt>
                <c:pt idx="2">
                  <c:v>13.156739809999999</c:v>
                </c:pt>
                <c:pt idx="3">
                  <c:v>13.55251799</c:v>
                </c:pt>
                <c:pt idx="4">
                  <c:v>13.572131949999999</c:v>
                </c:pt>
                <c:pt idx="5">
                  <c:v>13.641645240000001</c:v>
                </c:pt>
                <c:pt idx="6">
                  <c:v>13.986920980000001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77D-4500-8849-89717E560E90}"/>
            </c:ext>
          </c:extLst>
        </c:ser>
        <c:ser>
          <c:idx val="2"/>
          <c:order val="2"/>
          <c:tx>
            <c:strRef>
              <c:f>'Multi-year trend'!$A$4</c:f>
              <c:strCache>
                <c:ptCount val="1"/>
                <c:pt idx="0">
                  <c:v>Irvine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4.0899795501022499E-3"/>
                  <c:y val="-4.166666666666670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trend'!$B$4:$H$4</c:f>
              <c:numCache>
                <c:formatCode>0</c:formatCode>
                <c:ptCount val="7"/>
                <c:pt idx="0">
                  <c:v>16.972602739999999</c:v>
                </c:pt>
                <c:pt idx="1">
                  <c:v>17.310691080000002</c:v>
                </c:pt>
                <c:pt idx="2">
                  <c:v>17.78204294</c:v>
                </c:pt>
                <c:pt idx="3">
                  <c:v>16.51798561</c:v>
                </c:pt>
                <c:pt idx="4">
                  <c:v>16.38060201</c:v>
                </c:pt>
                <c:pt idx="5">
                  <c:v>17.339719970000001</c:v>
                </c:pt>
                <c:pt idx="6">
                  <c:v>16.855842190000001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77D-4500-8849-89717E560E90}"/>
            </c:ext>
          </c:extLst>
        </c:ser>
        <c:ser>
          <c:idx val="3"/>
          <c:order val="3"/>
          <c:tx>
            <c:strRef>
              <c:f>'Multi-year trend'!$A$5</c:f>
              <c:strCache>
                <c:ptCount val="1"/>
                <c:pt idx="0">
                  <c:v>Los Angeles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4.0899795501022499E-3"/>
                  <c:y val="2.314814814814814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trend'!$B$5:$H$5</c:f>
              <c:numCache>
                <c:formatCode>0</c:formatCode>
                <c:ptCount val="7"/>
                <c:pt idx="0">
                  <c:v>12.48596283</c:v>
                </c:pt>
                <c:pt idx="1">
                  <c:v>11.71655329</c:v>
                </c:pt>
                <c:pt idx="2">
                  <c:v>11.623870480000001</c:v>
                </c:pt>
                <c:pt idx="3">
                  <c:v>12.26067136</c:v>
                </c:pt>
                <c:pt idx="4">
                  <c:v>12.450840339999999</c:v>
                </c:pt>
                <c:pt idx="5">
                  <c:v>12.28534704</c:v>
                </c:pt>
                <c:pt idx="6">
                  <c:v>12.712010920000001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77D-4500-8849-89717E560E90}"/>
            </c:ext>
          </c:extLst>
        </c:ser>
        <c:ser>
          <c:idx val="4"/>
          <c:order val="4"/>
          <c:tx>
            <c:strRef>
              <c:f>'Multi-year trend'!$A$6</c:f>
              <c:strCache>
                <c:ptCount val="1"/>
                <c:pt idx="0">
                  <c:v>Merced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5.3169734151329244E-2"/>
                  <c:y val="4.629629629629629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trend'!$B$6:$H$6</c:f>
              <c:numCache>
                <c:formatCode>0</c:formatCode>
                <c:ptCount val="7"/>
                <c:pt idx="0">
                  <c:v>14.27717391</c:v>
                </c:pt>
                <c:pt idx="1">
                  <c:v>15.30082988</c:v>
                </c:pt>
                <c:pt idx="2">
                  <c:v>17.16624685</c:v>
                </c:pt>
                <c:pt idx="3">
                  <c:v>17.974063399999999</c:v>
                </c:pt>
                <c:pt idx="4">
                  <c:v>19.166123779999999</c:v>
                </c:pt>
                <c:pt idx="5">
                  <c:v>20.26736111</c:v>
                </c:pt>
                <c:pt idx="6">
                  <c:v>21.29803922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77D-4500-8849-89717E560E90}"/>
            </c:ext>
          </c:extLst>
        </c:ser>
        <c:ser>
          <c:idx val="6"/>
          <c:order val="5"/>
          <c:tx>
            <c:strRef>
              <c:f>'Multi-year trend'!$A$8</c:f>
              <c:strCache>
                <c:ptCount val="1"/>
                <c:pt idx="0">
                  <c:v>San Diego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4.0899795501022499E-3"/>
                  <c:y val="2.314814814814814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trend'!$B$8:$H$8</c:f>
              <c:numCache>
                <c:formatCode>0</c:formatCode>
                <c:ptCount val="7"/>
                <c:pt idx="0">
                  <c:v>11.308812550000001</c:v>
                </c:pt>
                <c:pt idx="1">
                  <c:v>11.73522167</c:v>
                </c:pt>
                <c:pt idx="2">
                  <c:v>11.70982515</c:v>
                </c:pt>
                <c:pt idx="3">
                  <c:v>11.93982937</c:v>
                </c:pt>
                <c:pt idx="4">
                  <c:v>12.7820711</c:v>
                </c:pt>
                <c:pt idx="5">
                  <c:v>12.57527734</c:v>
                </c:pt>
                <c:pt idx="6">
                  <c:v>12.71789119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77D-4500-8849-89717E560E90}"/>
            </c:ext>
          </c:extLst>
        </c:ser>
        <c:ser>
          <c:idx val="7"/>
          <c:order val="6"/>
          <c:tx>
            <c:strRef>
              <c:f>'Multi-year trend'!$A$9</c:f>
              <c:strCache>
                <c:ptCount val="1"/>
                <c:pt idx="0">
                  <c:v>Santa Barbara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4.0899795501022499E-3"/>
                  <c:y val="-4.166666666666666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trend'!$B$9:$H$9</c:f>
              <c:numCache>
                <c:formatCode>0</c:formatCode>
                <c:ptCount val="7"/>
                <c:pt idx="0">
                  <c:v>15.504032260000001</c:v>
                </c:pt>
                <c:pt idx="1">
                  <c:v>15.38557559</c:v>
                </c:pt>
                <c:pt idx="2">
                  <c:v>16.052083329999999</c:v>
                </c:pt>
                <c:pt idx="3">
                  <c:v>16.21321794</c:v>
                </c:pt>
                <c:pt idx="4">
                  <c:v>17.04970514</c:v>
                </c:pt>
                <c:pt idx="5">
                  <c:v>16.464285709999999</c:v>
                </c:pt>
                <c:pt idx="6">
                  <c:v>16.387737479999998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77D-4500-8849-89717E560E90}"/>
            </c:ext>
          </c:extLst>
        </c:ser>
        <c:ser>
          <c:idx val="8"/>
          <c:order val="7"/>
          <c:tx>
            <c:strRef>
              <c:f>'Multi-year trend'!$A$10</c:f>
              <c:strCache>
                <c:ptCount val="1"/>
                <c:pt idx="0">
                  <c:v>Santa Cruz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8629856850715747E-2"/>
                  <c:y val="1.3888888888888888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trend'!$B$10:$H$10</c:f>
              <c:numCache>
                <c:formatCode>0</c:formatCode>
                <c:ptCount val="7"/>
                <c:pt idx="0">
                  <c:v>14.61955629</c:v>
                </c:pt>
                <c:pt idx="1">
                  <c:v>14.67195326</c:v>
                </c:pt>
                <c:pt idx="2">
                  <c:v>15.090747329999999</c:v>
                </c:pt>
                <c:pt idx="3">
                  <c:v>15.991133</c:v>
                </c:pt>
                <c:pt idx="4">
                  <c:v>16.592252800000001</c:v>
                </c:pt>
                <c:pt idx="5">
                  <c:v>16.247412010000001</c:v>
                </c:pt>
                <c:pt idx="6">
                  <c:v>17.015974440000001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177D-4500-8849-89717E560E90}"/>
            </c:ext>
          </c:extLst>
        </c:ser>
        <c:ser>
          <c:idx val="5"/>
          <c:order val="8"/>
          <c:tx>
            <c:strRef>
              <c:f>'Multi-year trend'!$A$7</c:f>
              <c:strCache>
                <c:ptCount val="1"/>
                <c:pt idx="0">
                  <c:v>Riverside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0449897750511249E-3"/>
                  <c:y val="-1.85185185185185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77D-4500-8849-89717E560E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'Multi-year trend'!$B$1:$H$1</c:f>
              <c:numCache>
                <c:formatCode>General</c:formatCode>
                <c:ptCount val="7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</c:numCache>
            </c:numRef>
          </c:cat>
          <c:val>
            <c:numRef>
              <c:f>'Multi-year trend'!$B$7:$H$7</c:f>
              <c:numCache>
                <c:formatCode>0</c:formatCode>
                <c:ptCount val="7"/>
                <c:pt idx="0">
                  <c:v>15.01167031</c:v>
                </c:pt>
                <c:pt idx="1">
                  <c:v>15.058514629999999</c:v>
                </c:pt>
                <c:pt idx="2">
                  <c:v>15.92839903</c:v>
                </c:pt>
                <c:pt idx="3">
                  <c:v>16.672939070000002</c:v>
                </c:pt>
                <c:pt idx="4">
                  <c:v>16.973803069999999</c:v>
                </c:pt>
                <c:pt idx="5">
                  <c:v>17.60018904</c:v>
                </c:pt>
                <c:pt idx="6">
                  <c:v>18.122189639999998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177D-4500-8849-89717E560E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3599632"/>
        <c:axId val="934481216"/>
      </c:lineChart>
      <c:catAx>
        <c:axId val="87359963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4481216"/>
        <c:crosses val="autoZero"/>
        <c:auto val="1"/>
        <c:lblAlgn val="ctr"/>
        <c:lblOffset val="100"/>
        <c:noMultiLvlLbl val="0"/>
      </c:catAx>
      <c:valAx>
        <c:axId val="934481216"/>
        <c:scaling>
          <c:orientation val="minMax"/>
          <c:max val="22"/>
          <c:min val="8"/>
        </c:scaling>
        <c:delete val="0"/>
        <c:axPos val="r"/>
        <c:numFmt formatCode="0" sourceLinked="1"/>
        <c:majorTickMark val="out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3599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ysClr val="window" lastClr="FFFFFF">
          <a:lumMod val="50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UCR vs.</a:t>
            </a:r>
            <a:r>
              <a:rPr lang="en-US" baseline="0"/>
              <a:t> UC Student-to-Faculty Ratio</a:t>
            </a:r>
          </a:p>
          <a:p>
            <a:pPr>
              <a:defRPr/>
            </a:pPr>
            <a:r>
              <a:rPr lang="en-US" sz="1050" baseline="0"/>
              <a:t>General campus academic year average based on full-time equivalents</a:t>
            </a:r>
            <a:endParaRPr lang="en-US" sz="1050"/>
          </a:p>
        </c:rich>
      </c:tx>
      <c:layout>
        <c:manualLayout>
          <c:xMode val="edge"/>
          <c:yMode val="edge"/>
          <c:x val="0.18263485916039357"/>
          <c:y val="5.65476190476190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UCR</c:v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486838872718448E-2"/>
                  <c:y val="-4.62949943757030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CFC-4E48-8A5E-7404DAC71BDD}"/>
                </c:ext>
              </c:extLst>
            </c:dLbl>
            <c:dLbl>
              <c:idx val="6"/>
              <c:layout>
                <c:manualLayout>
                  <c:x val="-5.5555555555556572E-3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FC-4E48-8A5E-7404DAC71B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Sheet1!$B$17:$H$17</c:f>
              <c:strCache>
                <c:ptCount val="7"/>
                <c:pt idx="0">
                  <c:v>2012-13</c:v>
                </c:pt>
                <c:pt idx="1">
                  <c:v>2013-14</c:v>
                </c:pt>
                <c:pt idx="2">
                  <c:v>2014-15</c:v>
                </c:pt>
                <c:pt idx="3">
                  <c:v>2015-16</c:v>
                </c:pt>
                <c:pt idx="4">
                  <c:v>2016-17</c:v>
                </c:pt>
                <c:pt idx="5">
                  <c:v>2017-18</c:v>
                </c:pt>
                <c:pt idx="6">
                  <c:v>2018-19</c:v>
                </c:pt>
              </c:strCache>
            </c:strRef>
          </c:cat>
          <c:val>
            <c:numRef>
              <c:f>Sheet1!$B$11:$H$11</c:f>
              <c:numCache>
                <c:formatCode>General</c:formatCode>
                <c:ptCount val="7"/>
                <c:pt idx="0">
                  <c:v>24.6</c:v>
                </c:pt>
                <c:pt idx="1">
                  <c:v>25.1</c:v>
                </c:pt>
                <c:pt idx="2">
                  <c:v>24</c:v>
                </c:pt>
                <c:pt idx="3">
                  <c:v>23.1</c:v>
                </c:pt>
                <c:pt idx="4">
                  <c:v>22.4</c:v>
                </c:pt>
                <c:pt idx="5">
                  <c:v>22</c:v>
                </c:pt>
                <c:pt idx="6">
                  <c:v>22.3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CFC-4E48-8A5E-7404DAC71BDD}"/>
            </c:ext>
          </c:extLst>
        </c:ser>
        <c:ser>
          <c:idx val="1"/>
          <c:order val="1"/>
          <c:tx>
            <c:v>Other UCs</c:v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6720634145375586E-2"/>
                  <c:y val="-9.58981689788776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FC-4E48-8A5E-7404DAC71BDD}"/>
                </c:ext>
              </c:extLst>
            </c:dLbl>
            <c:dLbl>
              <c:idx val="6"/>
              <c:layout>
                <c:manualLayout>
                  <c:x val="-1.1111111111111212E-2"/>
                  <c:y val="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FC-4E48-8A5E-7404DAC71B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Sheet1!$B$17:$H$17</c:f>
              <c:strCache>
                <c:ptCount val="7"/>
                <c:pt idx="0">
                  <c:v>2012-13</c:v>
                </c:pt>
                <c:pt idx="1">
                  <c:v>2013-14</c:v>
                </c:pt>
                <c:pt idx="2">
                  <c:v>2014-15</c:v>
                </c:pt>
                <c:pt idx="3">
                  <c:v>2015-16</c:v>
                </c:pt>
                <c:pt idx="4">
                  <c:v>2016-17</c:v>
                </c:pt>
                <c:pt idx="5">
                  <c:v>2017-18</c:v>
                </c:pt>
                <c:pt idx="6">
                  <c:v>2018-19</c:v>
                </c:pt>
              </c:strCache>
            </c:strRef>
          </c:cat>
          <c:val>
            <c:numRef>
              <c:f>Sheet1!$B$20:$H$20</c:f>
              <c:numCache>
                <c:formatCode>0.0</c:formatCode>
                <c:ptCount val="7"/>
                <c:pt idx="0">
                  <c:v>21.397106309695108</c:v>
                </c:pt>
                <c:pt idx="1">
                  <c:v>21.39591999291973</c:v>
                </c:pt>
                <c:pt idx="2">
                  <c:v>21.414775782342186</c:v>
                </c:pt>
                <c:pt idx="3">
                  <c:v>21.408829901352458</c:v>
                </c:pt>
                <c:pt idx="4">
                  <c:v>21.557457783734932</c:v>
                </c:pt>
                <c:pt idx="5">
                  <c:v>21.695627719724108</c:v>
                </c:pt>
                <c:pt idx="6">
                  <c:v>21.833827835631315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CFC-4E48-8A5E-7404DAC71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58895"/>
        <c:axId val="53162639"/>
      </c:lineChart>
      <c:catAx>
        <c:axId val="53158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62639"/>
        <c:crosses val="autoZero"/>
        <c:auto val="1"/>
        <c:lblAlgn val="ctr"/>
        <c:lblOffset val="100"/>
        <c:noMultiLvlLbl val="0"/>
      </c:catAx>
      <c:valAx>
        <c:axId val="531626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3158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4569685039370084"/>
          <c:y val="0.38203703703703706"/>
          <c:w val="0.24193941382327208"/>
          <c:h val="0.152199620880723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bg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Student-to-Staff</a:t>
            </a:r>
            <a:r>
              <a:rPr lang="en-US" baseline="0"/>
              <a:t> Ratio (Fall FTE)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17171296296296296"/>
          <c:w val="0.93888888888888888"/>
          <c:h val="0.69831765820939062"/>
        </c:manualLayout>
      </c:layout>
      <c:lineChart>
        <c:grouping val="standard"/>
        <c:varyColors val="0"/>
        <c:ser>
          <c:idx val="0"/>
          <c:order val="0"/>
          <c:tx>
            <c:v>UCR</c:v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7337480226999192E-2"/>
                  <c:y val="-4.14127921509806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24-4CCF-8823-1505224E92AD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24-4CCF-8823-1505224E92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'Staff Ratios'!$B$2:$G$2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'Staff Ratios'!$B$3:$G$3</c:f>
              <c:numCache>
                <c:formatCode>0.0</c:formatCode>
                <c:ptCount val="6"/>
                <c:pt idx="0">
                  <c:v>8.7100000000000009</c:v>
                </c:pt>
                <c:pt idx="1">
                  <c:v>7.98</c:v>
                </c:pt>
                <c:pt idx="2">
                  <c:v>7.67</c:v>
                </c:pt>
                <c:pt idx="3">
                  <c:v>7.7</c:v>
                </c:pt>
                <c:pt idx="4">
                  <c:v>7.35</c:v>
                </c:pt>
                <c:pt idx="5">
                  <c:v>7.72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A24-4CCF-8823-1505224E92AD}"/>
            </c:ext>
          </c:extLst>
        </c:ser>
        <c:ser>
          <c:idx val="1"/>
          <c:order val="1"/>
          <c:tx>
            <c:v>All UCs Unweighted</c:v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0343269556395752E-2"/>
                  <c:y val="-7.14051368578936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A24-4CCF-8823-1505224E92AD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A24-4CCF-8823-1505224E92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'Staff Ratios'!$B$2:$G$2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'Staff Ratios'!$B$9:$G$9</c:f>
              <c:numCache>
                <c:formatCode>0.0</c:formatCode>
                <c:ptCount val="6"/>
                <c:pt idx="0">
                  <c:v>5.34</c:v>
                </c:pt>
                <c:pt idx="1">
                  <c:v>5.38</c:v>
                </c:pt>
                <c:pt idx="2">
                  <c:v>5.36</c:v>
                </c:pt>
                <c:pt idx="3">
                  <c:v>5.57</c:v>
                </c:pt>
                <c:pt idx="4">
                  <c:v>5.46</c:v>
                </c:pt>
                <c:pt idx="5">
                  <c:v>5.61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A24-4CCF-8823-1505224E92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70294367"/>
        <c:axId val="688659039"/>
      </c:lineChart>
      <c:catAx>
        <c:axId val="570294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8659039"/>
        <c:crosses val="autoZero"/>
        <c:auto val="1"/>
        <c:lblAlgn val="ctr"/>
        <c:lblOffset val="100"/>
        <c:noMultiLvlLbl val="0"/>
      </c:catAx>
      <c:valAx>
        <c:axId val="688659039"/>
        <c:scaling>
          <c:orientation val="minMax"/>
          <c:max val="11"/>
          <c:min val="4"/>
        </c:scaling>
        <c:delete val="1"/>
        <c:axPos val="l"/>
        <c:numFmt formatCode="0.0" sourceLinked="1"/>
        <c:majorTickMark val="out"/>
        <c:minorTickMark val="none"/>
        <c:tickLblPos val="nextTo"/>
        <c:crossAx val="570294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1790074136841622"/>
          <c:y val="0.31473136170478688"/>
          <c:w val="0.28734008768448677"/>
          <c:h val="0.133681102362204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bg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UCR MSP vs. Faculty Growth</a:t>
            </a:r>
            <a:endParaRPr lang="en-US" baseline="0"/>
          </a:p>
          <a:p>
            <a:pPr>
              <a:defRPr/>
            </a:pPr>
            <a:r>
              <a:rPr lang="en-US" sz="1000" b="0" i="0" baseline="0">
                <a:effectLst/>
              </a:rPr>
              <a:t>Cumulative Change in Fall FTE (Fall 2012 = 100%)</a:t>
            </a:r>
            <a:endParaRPr lang="en-US" sz="6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25083333333333335"/>
          <c:w val="0.93888888888888888"/>
          <c:h val="0.63308617672790901"/>
        </c:manualLayout>
      </c:layout>
      <c:lineChart>
        <c:grouping val="standard"/>
        <c:varyColors val="0"/>
        <c:ser>
          <c:idx val="3"/>
          <c:order val="0"/>
          <c:tx>
            <c:v>Ladder-Rank &amp; LPSOE Faculty</c:v>
          </c:tx>
          <c:spPr>
            <a:ln w="44450" cap="rnd">
              <a:solidFill>
                <a:schemeClr val="accent2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7"/>
              <c:layout>
                <c:manualLayout>
                  <c:x val="-3.5267349260524714E-3"/>
                  <c:y val="1.3888733837380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B3-4D2C-875F-354EFA5D44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'UCR Comparison'!$B$13:$I$13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'UCR Comparison'!$B$23:$I$23</c:f>
              <c:numCache>
                <c:formatCode>0%</c:formatCode>
                <c:ptCount val="8"/>
                <c:pt idx="0">
                  <c:v>1</c:v>
                </c:pt>
                <c:pt idx="1">
                  <c:v>1.0064209148477024</c:v>
                </c:pt>
                <c:pt idx="2">
                  <c:v>1.0599462270492093</c:v>
                </c:pt>
                <c:pt idx="3">
                  <c:v>1.1109243994764211</c:v>
                </c:pt>
                <c:pt idx="4">
                  <c:v>1.2253157392011886</c:v>
                </c:pt>
                <c:pt idx="5">
                  <c:v>1.278805674461386</c:v>
                </c:pt>
                <c:pt idx="6">
                  <c:v>1.3372306930342801</c:v>
                </c:pt>
                <c:pt idx="7">
                  <c:v>1.3662751618495064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B3-4D2C-875F-354EFA5D4498}"/>
            </c:ext>
          </c:extLst>
        </c:ser>
        <c:ser>
          <c:idx val="0"/>
          <c:order val="1"/>
          <c:tx>
            <c:strRef>
              <c:f>'UCR Comparison'!$A$20</c:f>
              <c:strCache>
                <c:ptCount val="1"/>
                <c:pt idx="0">
                  <c:v>Total Management &amp; Senior Professional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7"/>
              <c:layout>
                <c:manualLayout>
                  <c:x val="-8.2987551867219917E-3"/>
                  <c:y val="-3.6583372281182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5B3-4D2C-875F-354EFA5D44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'UCR Comparison'!$B$13:$I$13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'UCR Comparison'!$B$21:$I$21</c:f>
              <c:numCache>
                <c:formatCode>0%</c:formatCode>
                <c:ptCount val="8"/>
                <c:pt idx="0">
                  <c:v>1</c:v>
                </c:pt>
                <c:pt idx="1">
                  <c:v>1.0417319985526476</c:v>
                </c:pt>
                <c:pt idx="2">
                  <c:v>1.104852651469465</c:v>
                </c:pt>
                <c:pt idx="3">
                  <c:v>1.1867888875487478</c:v>
                </c:pt>
                <c:pt idx="4">
                  <c:v>1.2732279982310135</c:v>
                </c:pt>
                <c:pt idx="5">
                  <c:v>1.4188879507900132</c:v>
                </c:pt>
                <c:pt idx="6">
                  <c:v>1.3617577292646648</c:v>
                </c:pt>
                <c:pt idx="7">
                  <c:v>1.4837373859204761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5B3-4D2C-875F-354EFA5D44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429487"/>
        <c:axId val="156429903"/>
      </c:lineChart>
      <c:catAx>
        <c:axId val="15642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429903"/>
        <c:crosses val="autoZero"/>
        <c:auto val="1"/>
        <c:lblAlgn val="ctr"/>
        <c:lblOffset val="100"/>
        <c:noMultiLvlLbl val="0"/>
      </c:catAx>
      <c:valAx>
        <c:axId val="156429903"/>
        <c:scaling>
          <c:orientation val="minMax"/>
          <c:max val="1.55"/>
          <c:min val="0.88000000000000012"/>
        </c:scaling>
        <c:delete val="1"/>
        <c:axPos val="l"/>
        <c:numFmt formatCode="0%" sourceLinked="1"/>
        <c:majorTickMark val="out"/>
        <c:minorTickMark val="none"/>
        <c:tickLblPos val="nextTo"/>
        <c:crossAx val="156429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92809772498574E-2"/>
          <c:y val="0.2776266675789697"/>
          <c:w val="0.58955655287116415"/>
          <c:h val="0.191496495135684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bg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Student-to-Management FTE Ratio</a:t>
            </a:r>
          </a:p>
          <a:p>
            <a:pPr>
              <a:defRPr/>
            </a:pPr>
            <a:r>
              <a:rPr lang="en-US" sz="1000"/>
              <a:t>Fall student</a:t>
            </a:r>
            <a:r>
              <a:rPr lang="en-US" sz="1000" baseline="0"/>
              <a:t> FTE divided by fall management FTE</a:t>
            </a:r>
            <a:endParaRPr lang="en-US" sz="11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942038495188105E-2"/>
          <c:y val="0.17171296296296296"/>
          <c:w val="0.93750240594925638"/>
          <c:h val="0.7260954359871683"/>
        </c:manualLayout>
      </c:layout>
      <c:lineChart>
        <c:grouping val="standard"/>
        <c:varyColors val="0"/>
        <c:ser>
          <c:idx val="0"/>
          <c:order val="0"/>
          <c:tx>
            <c:v>UCR</c:v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0351340480756339"/>
                  <c:y val="-4.8042277203939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8D-480A-88A8-452D0FFA6EE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8D-480A-88A8-452D0FFA6E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'UCR Comparison'!$B$2:$H$2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'UCR Comparison'!$B$6:$H$6</c:f>
              <c:numCache>
                <c:formatCode>0":1"</c:formatCode>
                <c:ptCount val="7"/>
                <c:pt idx="0">
                  <c:v>90.687224669603523</c:v>
                </c:pt>
                <c:pt idx="1">
                  <c:v>90.350649350649348</c:v>
                </c:pt>
                <c:pt idx="2">
                  <c:v>87.995850622406635</c:v>
                </c:pt>
                <c:pt idx="3">
                  <c:v>75.637992831541212</c:v>
                </c:pt>
                <c:pt idx="4">
                  <c:v>71.5</c:v>
                </c:pt>
                <c:pt idx="5">
                  <c:v>92.520161290322577</c:v>
                </c:pt>
                <c:pt idx="6">
                  <c:v>97.684647302904565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8D-480A-88A8-452D0FFA6EEF}"/>
            </c:ext>
          </c:extLst>
        </c:ser>
        <c:ser>
          <c:idx val="1"/>
          <c:order val="1"/>
          <c:tx>
            <c:v>Other UCs</c:v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0456186758939426"/>
                  <c:y val="-2.8825366322363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8D-480A-88A8-452D0FFA6EE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98D-480A-88A8-452D0FFA6E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'UCR Comparison'!$B$2:$H$2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'UCR Comparison'!$B$10:$H$10</c:f>
              <c:numCache>
                <c:formatCode>0":1"</c:formatCode>
                <c:ptCount val="7"/>
                <c:pt idx="0">
                  <c:v>49.811027447170268</c:v>
                </c:pt>
                <c:pt idx="1">
                  <c:v>47.828064589492833</c:v>
                </c:pt>
                <c:pt idx="2">
                  <c:v>47.537316699496607</c:v>
                </c:pt>
                <c:pt idx="3">
                  <c:v>48.1616818378847</c:v>
                </c:pt>
                <c:pt idx="4">
                  <c:v>48.771775544388611</c:v>
                </c:pt>
                <c:pt idx="5">
                  <c:v>60.616989193264637</c:v>
                </c:pt>
                <c:pt idx="6">
                  <c:v>59.598362629424514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98D-480A-88A8-452D0FFA6E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328015"/>
        <c:axId val="147330095"/>
      </c:lineChart>
      <c:catAx>
        <c:axId val="147328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330095"/>
        <c:crosses val="autoZero"/>
        <c:auto val="1"/>
        <c:lblAlgn val="ctr"/>
        <c:lblOffset val="100"/>
        <c:noMultiLvlLbl val="0"/>
      </c:catAx>
      <c:valAx>
        <c:axId val="147330095"/>
        <c:scaling>
          <c:orientation val="minMax"/>
        </c:scaling>
        <c:delete val="1"/>
        <c:axPos val="l"/>
        <c:numFmt formatCode="0&quot;:1&quot;" sourceLinked="1"/>
        <c:majorTickMark val="none"/>
        <c:minorTickMark val="none"/>
        <c:tickLblPos val="nextTo"/>
        <c:crossAx val="147328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405807475646573"/>
          <c:y val="0.66831566189753877"/>
          <c:w val="0.33638385826771655"/>
          <c:h val="0.150188859109402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bg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tx1"/>
                </a:solidFill>
              </a:rPr>
              <a:t>All Revenue: ~$975M (FY 19)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9820055581287632"/>
          <c:y val="3.55593184764141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149657763367813"/>
          <c:y val="0.16396757458950598"/>
          <c:w val="0.49295455715094433"/>
          <c:h val="0.5433695538102409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A5A5A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3AA-4773-AC65-E40F9C721059}"/>
              </c:ext>
            </c:extLst>
          </c:dPt>
          <c:dPt>
            <c:idx val="1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3AA-4773-AC65-E40F9C721059}"/>
              </c:ext>
            </c:extLst>
          </c:dPt>
          <c:dPt>
            <c:idx val="2"/>
            <c:bubble3D val="0"/>
            <c:spPr>
              <a:solidFill>
                <a:srgbClr val="5B9BD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3AA-4773-AC65-E40F9C721059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3AA-4773-AC65-E40F9C721059}"/>
              </c:ext>
            </c:extLst>
          </c:dPt>
          <c:dLbls>
            <c:dLbl>
              <c:idx val="0"/>
              <c:layout>
                <c:manualLayout>
                  <c:x val="1.9607843137254784E-2"/>
                  <c:y val="5.548852261865251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AA-4773-AC65-E40F9C721059}"/>
                </c:ext>
              </c:extLst>
            </c:dLbl>
            <c:dLbl>
              <c:idx val="1"/>
              <c:layout>
                <c:manualLayout>
                  <c:x val="8.1699346405228634E-2"/>
                  <c:y val="-8.645263399732813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AA-4773-AC65-E40F9C721059}"/>
                </c:ext>
              </c:extLst>
            </c:dLbl>
            <c:dLbl>
              <c:idx val="2"/>
              <c:layout>
                <c:manualLayout>
                  <c:x val="1.960784313725487E-2"/>
                  <c:y val="2.161315849933196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AA-4773-AC65-E40F9C721059}"/>
                </c:ext>
              </c:extLst>
            </c:dLbl>
            <c:dLbl>
              <c:idx val="3"/>
              <c:layout>
                <c:manualLayout>
                  <c:x val="-2.9411764705882353E-2"/>
                  <c:y val="6.12372824147740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AA-4773-AC65-E40F9C7210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'All Funds '!$B$14:$B$17</c:f>
              <c:strCache>
                <c:ptCount val="4"/>
                <c:pt idx="0">
                  <c:v>CA State General Funds (State &amp; UC)</c:v>
                </c:pt>
                <c:pt idx="1">
                  <c:v>Student Tuition and Fees</c:v>
                </c:pt>
                <c:pt idx="2">
                  <c:v>Grants &amp; Contracts (includes Pell)</c:v>
                </c:pt>
                <c:pt idx="3">
                  <c:v>Auxiliary/Other</c:v>
                </c:pt>
              </c:strCache>
            </c:strRef>
          </c:cat>
          <c:val>
            <c:numRef>
              <c:f>'All Funds '!$D$14:$D$17</c:f>
              <c:numCache>
                <c:formatCode>0%</c:formatCode>
                <c:ptCount val="4"/>
                <c:pt idx="0">
                  <c:v>0.27306447841246817</c:v>
                </c:pt>
                <c:pt idx="1">
                  <c:v>0.3102071199645951</c:v>
                </c:pt>
                <c:pt idx="2">
                  <c:v>0.22247531727733055</c:v>
                </c:pt>
                <c:pt idx="3">
                  <c:v>0.19425308434560618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3AA-4773-AC65-E40F9C7210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535947712418301E-2"/>
          <c:y val="0.72199748697395927"/>
          <c:w val="0.8505946683135196"/>
          <c:h val="0.278002513026040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solidFill>
        <a:sysClr val="windowText" lastClr="00000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tx1"/>
                </a:solidFill>
              </a:rPr>
              <a:t>All Expenditures: ~$975M (FY 19)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707663937603753"/>
          <c:y val="2.80432149715086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8811919027080474"/>
          <c:y val="0.16396757458950603"/>
          <c:w val="0.4839169269958844"/>
          <c:h val="0.550573939976685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0AD4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5B0-47C7-8D4D-6D15753BA3F0}"/>
              </c:ext>
            </c:extLst>
          </c:dPt>
          <c:dPt>
            <c:idx val="1"/>
            <c:bubble3D val="0"/>
            <c:spPr>
              <a:solidFill>
                <a:srgbClr val="44546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5B0-47C7-8D4D-6D15753BA3F0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5B0-47C7-8D4D-6D15753BA3F0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5B0-47C7-8D4D-6D15753BA3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5B0-47C7-8D4D-6D15753BA3F0}"/>
              </c:ext>
            </c:extLst>
          </c:dPt>
          <c:dLbls>
            <c:dLbl>
              <c:idx val="0"/>
              <c:layout>
                <c:manualLayout>
                  <c:x val="0"/>
                  <c:y val="-4.32263169986642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B0-47C7-8D4D-6D15753BA3F0}"/>
                </c:ext>
              </c:extLst>
            </c:dLbl>
            <c:dLbl>
              <c:idx val="1"/>
              <c:layout>
                <c:manualLayout>
                  <c:x val="6.332163877398338E-3"/>
                  <c:y val="3.241973774899798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B0-47C7-8D4D-6D15753BA3F0}"/>
                </c:ext>
              </c:extLst>
            </c:dLbl>
            <c:dLbl>
              <c:idx val="2"/>
              <c:layout>
                <c:manualLayout>
                  <c:x val="-9.4982458160975079E-3"/>
                  <c:y val="2.16131584993320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B0-47C7-8D4D-6D15753BA3F0}"/>
                </c:ext>
              </c:extLst>
            </c:dLbl>
            <c:dLbl>
              <c:idx val="3"/>
              <c:layout>
                <c:manualLayout>
                  <c:x val="0"/>
                  <c:y val="-0.1252446183953033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5B0-47C7-8D4D-6D15753BA3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'Core Funds'!$B$14:$B$16</c:f>
              <c:strCache>
                <c:ptCount val="3"/>
                <c:pt idx="0">
                  <c:v>Total Salaries and Benefits</c:v>
                </c:pt>
                <c:pt idx="1">
                  <c:v>Financial Aid</c:v>
                </c:pt>
                <c:pt idx="2">
                  <c:v>Other Expenses</c:v>
                </c:pt>
              </c:strCache>
            </c:strRef>
          </c:cat>
          <c:val>
            <c:numRef>
              <c:f>'Core Funds'!$C$14:$C$16</c:f>
              <c:numCache>
                <c:formatCode>0%</c:formatCode>
                <c:ptCount val="3"/>
                <c:pt idx="0">
                  <c:v>0.72</c:v>
                </c:pt>
                <c:pt idx="1">
                  <c:v>0.1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5B0-47C7-8D4D-6D15753BA3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solidFill>
        <a:sysClr val="windowText" lastClr="00000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0.08781</cdr:x>
      <cdr:y>0.16097</cdr:y>
    </cdr:from>
    <cdr:to>
      <cdr:x>0.51144</cdr:x>
      <cdr:y>0.2862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8996" y="441585"/>
          <a:ext cx="2889637" cy="3435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Graduate/professional headcount up </a:t>
          </a:r>
          <a:r>
            <a:rPr lang="en-US" sz="1100" b="1"/>
            <a:t>42%</a:t>
          </a:r>
        </a:p>
      </cdr:txBody>
    </cdr:sp>
  </cdr:relSizeAnchor>
  <cdr:relSizeAnchor xmlns:cdr="http://schemas.openxmlformats.org/drawingml/2006/chartDrawing">
    <cdr:from>
      <cdr:x>0.08483</cdr:x>
      <cdr:y>0.44565</cdr:y>
    </cdr:from>
    <cdr:to>
      <cdr:x>0.51144</cdr:x>
      <cdr:y>0.50449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8631" y="1222512"/>
          <a:ext cx="2910004" cy="1614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Undergraduate</a:t>
          </a:r>
          <a:r>
            <a:rPr lang="en-US" sz="1100" baseline="0"/>
            <a:t> headcount up </a:t>
          </a:r>
          <a:r>
            <a:rPr lang="en-US" sz="1100" b="1" baseline="0"/>
            <a:t>19%</a:t>
          </a:r>
          <a:endParaRPr lang="en-US" sz="1100" b="1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0.02623</cdr:x>
      <cdr:y>0.16579</cdr:y>
    </cdr:from>
    <cdr:to>
      <cdr:x>0.62655</cdr:x>
      <cdr:y>0.37947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8904" y="424465"/>
          <a:ext cx="4094922" cy="5470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A closer analysis of core-funded</a:t>
          </a:r>
          <a:r>
            <a:rPr lang="en-US" sz="1100" baseline="0" dirty="0"/>
            <a:t> staff indicated that UCR would need to </a:t>
          </a:r>
          <a:r>
            <a:rPr lang="en-US" sz="1100" b="1" baseline="0" dirty="0"/>
            <a:t>add 760 staff </a:t>
          </a:r>
          <a:r>
            <a:rPr lang="en-US" sz="1100" baseline="0" dirty="0"/>
            <a:t>to reach a ratio comparable to other campuses.</a:t>
          </a:r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0.18339</cdr:x>
      <cdr:y>0.55984</cdr:y>
    </cdr:from>
    <cdr:to>
      <cdr:x>0.44737</cdr:x>
      <cdr:y>0.64507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24075" y="4567239"/>
          <a:ext cx="3057525" cy="695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0.16748</cdr:x>
      <cdr:y>0.55017</cdr:y>
    </cdr:from>
    <cdr:to>
      <cdr:x>0.47442</cdr:x>
      <cdr:y>0.63116</cdr:y>
    </cdr:to>
    <cdr:sp macro="" textlink="">
      <cdr:nvSpPr>
        <cdr:cNvPr id="4" name="TextBox 7"/>
        <cdr:cNvSpPr txBox="1"/>
      </cdr:nvSpPr>
      <cdr:spPr>
        <a:xfrm xmlns:a="http://schemas.openxmlformats.org/drawingml/2006/main">
          <a:off x="1332481" y="2876678"/>
          <a:ext cx="2442033" cy="423476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>
              <a:solidFill>
                <a:sysClr val="windowText" lastClr="000000"/>
              </a:solidFill>
            </a:rPr>
            <a:t>FY20 Losses of total revenue: ~16%</a:t>
          </a:r>
        </a:p>
        <a:p xmlns:a="http://schemas.openxmlformats.org/drawingml/2006/main">
          <a:pPr algn="ctr"/>
          <a:r>
            <a:rPr lang="en-US" dirty="0">
              <a:solidFill>
                <a:sysClr val="windowText" lastClr="000000"/>
              </a:solidFill>
            </a:rPr>
            <a:t>FY21 Losses of total revenue: ~43%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0.55397</cdr:x>
      <cdr:y>0.64726</cdr:y>
    </cdr:from>
    <cdr:to>
      <cdr:x>0.96924</cdr:x>
      <cdr:y>0.76761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33521" y="3330444"/>
          <a:ext cx="3323491" cy="619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Option 1 - </a:t>
          </a:r>
          <a:r>
            <a:rPr lang="en-US" sz="1400" dirty="0" err="1"/>
            <a:t>Gov</a:t>
          </a:r>
          <a:r>
            <a:rPr lang="en-US" sz="1400" dirty="0"/>
            <a:t> May</a:t>
          </a:r>
          <a:r>
            <a:rPr lang="en-US" sz="1400" baseline="0" dirty="0"/>
            <a:t> Rec:  7.7% cut to core</a:t>
          </a:r>
        </a:p>
        <a:p xmlns:a="http://schemas.openxmlformats.org/drawingml/2006/main">
          <a:r>
            <a:rPr lang="en-US" sz="1400" baseline="0" dirty="0"/>
            <a:t>Option 2 - Legislative Rec: 4.7% cut to core</a:t>
          </a:r>
          <a:endParaRPr lang="en-US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51DD2-8421-F74C-8DD7-90D709FC9F6E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DA39B-50AA-634B-8E2C-29BE284B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8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7323-54E6-4443-825F-36F78BB6CEB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4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7323-54E6-4443-825F-36F78BB6CEB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128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77323-54E6-4443-825F-36F78BB6CEB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31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97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25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41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847" y="685801"/>
            <a:ext cx="2892775" cy="1228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9360" y="685803"/>
            <a:ext cx="4637600" cy="54927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301264" y="6407163"/>
            <a:ext cx="6738787" cy="450851"/>
          </a:xfrm>
        </p:spPr>
        <p:txBody>
          <a:bodyPr/>
          <a:lstStyle>
            <a:lvl1pPr>
              <a:lnSpc>
                <a:spcPct val="85000"/>
              </a:lnSpc>
              <a:buFontTx/>
              <a:buNone/>
              <a:defRPr sz="800" i="0">
                <a:solidFill>
                  <a:schemeClr val="bg2"/>
                </a:solidFill>
                <a:latin typeface="+mn-lt"/>
              </a:defRPr>
            </a:lvl1pPr>
            <a:lvl2pPr>
              <a:lnSpc>
                <a:spcPct val="85000"/>
              </a:lnSpc>
              <a:buFontTx/>
              <a:buNone/>
              <a:defRPr sz="800">
                <a:solidFill>
                  <a:schemeClr val="bg2"/>
                </a:solidFill>
                <a:latin typeface="+mn-lt"/>
              </a:defRPr>
            </a:lvl2pPr>
            <a:lvl3pPr>
              <a:lnSpc>
                <a:spcPct val="85000"/>
              </a:lnSpc>
              <a:buFontTx/>
              <a:buNone/>
              <a:defRPr sz="800">
                <a:solidFill>
                  <a:schemeClr val="bg2"/>
                </a:solidFill>
                <a:latin typeface="+mn-lt"/>
              </a:defRPr>
            </a:lvl3pPr>
            <a:lvl4pPr>
              <a:lnSpc>
                <a:spcPct val="85000"/>
              </a:lnSpc>
              <a:buFontTx/>
              <a:buNone/>
              <a:defRPr sz="80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85000"/>
              </a:lnSpc>
              <a:buFontTx/>
              <a:buNone/>
              <a:defRPr sz="8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Click to insert attribution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96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2D6CC0"/>
              </a:buCl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88D10-9AB4-4A50-AA09-4C573B5BDD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1137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89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7" r:id="rId2"/>
    <p:sldLayoutId id="2147483729" r:id="rId3"/>
    <p:sldLayoutId id="2147483731" r:id="rId4"/>
    <p:sldLayoutId id="2147483732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udgetadvisory@uc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emf"/><Relationship Id="rId4" Type="http://schemas.openxmlformats.org/officeDocument/2006/relationships/hyperlink" Target="https://rpb.ucr.edu/budget-reductio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flores@ucr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B408A3-9D25-A44D-A267-54D793457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7649" y="6296567"/>
            <a:ext cx="933450" cy="28453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AF54B18-1E70-D449-A3EC-9239163ED0CD}"/>
              </a:ext>
            </a:extLst>
          </p:cNvPr>
          <p:cNvGrpSpPr/>
          <p:nvPr/>
        </p:nvGrpSpPr>
        <p:grpSpPr>
          <a:xfrm>
            <a:off x="0" y="0"/>
            <a:ext cx="9144000" cy="6796454"/>
            <a:chOff x="-18411" y="-6137"/>
            <a:chExt cx="12212457" cy="6873342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77FB2E0-C8C5-B54F-999D-475D5623CDDB}"/>
                </a:ext>
              </a:extLst>
            </p:cNvPr>
            <p:cNvSpPr/>
            <p:nvPr/>
          </p:nvSpPr>
          <p:spPr>
            <a:xfrm>
              <a:off x="-18411" y="3031635"/>
              <a:ext cx="12212457" cy="3835570"/>
            </a:xfrm>
            <a:custGeom>
              <a:avLst/>
              <a:gdLst>
                <a:gd name="connsiteX0" fmla="*/ 0 w 12212457"/>
                <a:gd name="connsiteY0" fmla="*/ 2718652 h 3835570"/>
                <a:gd name="connsiteX1" fmla="*/ 0 w 12212457"/>
                <a:gd name="connsiteY1" fmla="*/ 3835570 h 3835570"/>
                <a:gd name="connsiteX2" fmla="*/ 153423 w 12212457"/>
                <a:gd name="connsiteY2" fmla="*/ 3835570 h 3835570"/>
                <a:gd name="connsiteX3" fmla="*/ 5443442 w 12212457"/>
                <a:gd name="connsiteY3" fmla="*/ 3835570 h 3835570"/>
                <a:gd name="connsiteX4" fmla="*/ 12212457 w 12212457"/>
                <a:gd name="connsiteY4" fmla="*/ 619828 h 3835570"/>
                <a:gd name="connsiteX5" fmla="*/ 12212457 w 12212457"/>
                <a:gd name="connsiteY5" fmla="*/ 0 h 3835570"/>
                <a:gd name="connsiteX6" fmla="*/ 0 w 12212457"/>
                <a:gd name="connsiteY6" fmla="*/ 2718652 h 3835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2457" h="3835570">
                  <a:moveTo>
                    <a:pt x="0" y="2718652"/>
                  </a:moveTo>
                  <a:lnTo>
                    <a:pt x="0" y="3835570"/>
                  </a:lnTo>
                  <a:lnTo>
                    <a:pt x="153423" y="3835570"/>
                  </a:lnTo>
                  <a:lnTo>
                    <a:pt x="5443442" y="3835570"/>
                  </a:lnTo>
                  <a:lnTo>
                    <a:pt x="12212457" y="619828"/>
                  </a:lnTo>
                  <a:lnTo>
                    <a:pt x="12212457" y="0"/>
                  </a:lnTo>
                  <a:lnTo>
                    <a:pt x="0" y="2718652"/>
                  </a:lnTo>
                  <a:close/>
                </a:path>
              </a:pathLst>
            </a:custGeom>
            <a:solidFill>
              <a:srgbClr val="FFB8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rapezoid 6">
              <a:extLst>
                <a:ext uri="{FF2B5EF4-FFF2-40B4-BE49-F238E27FC236}">
                  <a16:creationId xmlns:a16="http://schemas.microsoft.com/office/drawing/2014/main" id="{69FD79F2-2E51-0C40-96CB-189599A623FE}"/>
                </a:ext>
              </a:extLst>
            </p:cNvPr>
            <p:cNvSpPr/>
            <p:nvPr/>
          </p:nvSpPr>
          <p:spPr>
            <a:xfrm>
              <a:off x="-18411" y="-6137"/>
              <a:ext cx="12210411" cy="5842341"/>
            </a:xfrm>
            <a:custGeom>
              <a:avLst/>
              <a:gdLst>
                <a:gd name="connsiteX0" fmla="*/ 0 w 12046760"/>
                <a:gd name="connsiteY0" fmla="*/ 5842341 h 5842341"/>
                <a:gd name="connsiteX1" fmla="*/ 1460585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046760"/>
                <a:gd name="connsiteY0" fmla="*/ 5842341 h 5842341"/>
                <a:gd name="connsiteX1" fmla="*/ 12274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046760 w 12194047"/>
                <a:gd name="connsiteY3" fmla="*/ 5842341 h 5842341"/>
                <a:gd name="connsiteX4" fmla="*/ 0 w 12194047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194046 w 12194047"/>
                <a:gd name="connsiteY3" fmla="*/ 3080730 h 5842341"/>
                <a:gd name="connsiteX4" fmla="*/ 0 w 12194047"/>
                <a:gd name="connsiteY4" fmla="*/ 5842341 h 584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4047" h="5842341">
                  <a:moveTo>
                    <a:pt x="0" y="5842341"/>
                  </a:moveTo>
                  <a:cubicBezTo>
                    <a:pt x="4091" y="3894894"/>
                    <a:pt x="8183" y="1947447"/>
                    <a:pt x="12274" y="0"/>
                  </a:cubicBezTo>
                  <a:lnTo>
                    <a:pt x="12194047" y="6137"/>
                  </a:lnTo>
                  <a:cubicBezTo>
                    <a:pt x="12194047" y="1031001"/>
                    <a:pt x="12194046" y="2055866"/>
                    <a:pt x="12194046" y="3080730"/>
                  </a:cubicBezTo>
                  <a:lnTo>
                    <a:pt x="0" y="5842341"/>
                  </a:lnTo>
                  <a:close/>
                </a:path>
              </a:pathLst>
            </a:custGeom>
            <a:solidFill>
              <a:srgbClr val="003D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  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463163" y="2341939"/>
            <a:ext cx="7454147" cy="1377300"/>
          </a:xfrm>
          <a:prstGeom prst="rect">
            <a:avLst/>
          </a:prstGeom>
          <a:noFill/>
        </p:spPr>
        <p:txBody>
          <a:bodyPr wrap="square" lIns="0" tIns="68580" rIns="0" bIns="0" rtlCol="0">
            <a:spAutoFit/>
          </a:bodyPr>
          <a:lstStyle/>
          <a:p>
            <a:pPr>
              <a:lnSpc>
                <a:spcPts val="5115"/>
              </a:lnSpc>
            </a:pPr>
            <a:r>
              <a:rPr lang="en-US" sz="4500" b="1" spc="-113" dirty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Budget Advisory Committee Outreach Meeting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8FD533-CF81-2F46-A1CA-7D15D717BFB2}"/>
              </a:ext>
            </a:extLst>
          </p:cNvPr>
          <p:cNvSpPr txBox="1"/>
          <p:nvPr/>
        </p:nvSpPr>
        <p:spPr>
          <a:xfrm>
            <a:off x="463164" y="3752476"/>
            <a:ext cx="3403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2020</a:t>
            </a:r>
            <a:endParaRPr lang="en-US" sz="1500" dirty="0">
              <a:solidFill>
                <a:schemeClr val="bg1"/>
              </a:solidFill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239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634966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4" fontAlgn="base">
              <a:spcBef>
                <a:spcPct val="0"/>
              </a:spcBef>
              <a:spcAft>
                <a:spcPct val="0"/>
              </a:spcAft>
            </a:pPr>
            <a:r>
              <a:rPr lang="en-US" sz="3800" b="1" dirty="0">
                <a:solidFill>
                  <a:srgbClr val="FFFFFF"/>
                </a:solidFill>
                <a:latin typeface="Arial" charset="0"/>
              </a:rPr>
              <a:t>UCR Operating  Budget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656705" y="1197033"/>
          <a:ext cx="7888779" cy="5054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Operating Budget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54E437-EA05-A44F-B1C1-0CE07AECBE97}"/>
              </a:ext>
            </a:extLst>
          </p:cNvPr>
          <p:cNvSpPr txBox="1"/>
          <p:nvPr/>
        </p:nvSpPr>
        <p:spPr>
          <a:xfrm>
            <a:off x="342900" y="707696"/>
            <a:ext cx="680035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Revenue Impacts related to COVID-19</a:t>
            </a:r>
            <a:endParaRPr lang="en-US" sz="1500" b="1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96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634966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4" fontAlgn="base">
              <a:spcBef>
                <a:spcPct val="0"/>
              </a:spcBef>
              <a:spcAft>
                <a:spcPct val="0"/>
              </a:spcAft>
            </a:pPr>
            <a:r>
              <a:rPr lang="en-US" sz="3800" b="1" dirty="0">
                <a:solidFill>
                  <a:srgbClr val="FFFFFF"/>
                </a:solidFill>
                <a:latin typeface="Arial" charset="0"/>
              </a:rPr>
              <a:t>UCR Operating  Budget</a:t>
            </a:r>
          </a:p>
        </p:txBody>
      </p:sp>
      <p:graphicFrame>
        <p:nvGraphicFramePr>
          <p:cNvPr id="5" name="Content Placeholder 9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38483" y="1586472"/>
          <a:ext cx="4134012" cy="3866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10"/>
          <p:cNvGraphicFramePr>
            <a:graphicFrameLocks/>
          </p:cNvGraphicFramePr>
          <p:nvPr>
            <p:extLst/>
          </p:nvPr>
        </p:nvGraphicFramePr>
        <p:xfrm>
          <a:off x="4573569" y="1586472"/>
          <a:ext cx="4312736" cy="3866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Operating Budget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4E437-EA05-A44F-B1C1-0CE07AECBE97}"/>
              </a:ext>
            </a:extLst>
          </p:cNvPr>
          <p:cNvSpPr txBox="1"/>
          <p:nvPr/>
        </p:nvSpPr>
        <p:spPr>
          <a:xfrm>
            <a:off x="342900" y="707696"/>
            <a:ext cx="680035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Revenue and Expenses for Core Funds</a:t>
            </a:r>
            <a:endParaRPr lang="en-US" sz="1500" b="1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5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634966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4" fontAlgn="base">
              <a:spcBef>
                <a:spcPct val="0"/>
              </a:spcBef>
              <a:spcAft>
                <a:spcPct val="0"/>
              </a:spcAft>
            </a:pPr>
            <a:r>
              <a:rPr lang="en-US" sz="3800" b="1" dirty="0">
                <a:solidFill>
                  <a:srgbClr val="FFFFFF"/>
                </a:solidFill>
                <a:latin typeface="Arial" charset="0"/>
              </a:rPr>
              <a:t>UCR Operating  Budget</a:t>
            </a:r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/>
          </p:nvPr>
        </p:nvGraphicFramePr>
        <p:xfrm>
          <a:off x="565660" y="1632939"/>
          <a:ext cx="4813520" cy="4230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1"/>
          <p:cNvSpPr>
            <a:spLocks noGrp="1"/>
          </p:cNvSpPr>
          <p:nvPr>
            <p:ph idx="1"/>
          </p:nvPr>
        </p:nvSpPr>
        <p:spPr>
          <a:xfrm>
            <a:off x="5820441" y="1659535"/>
            <a:ext cx="3076979" cy="3674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Units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Colleges and Schools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Graduate Division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Undergraduate Education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Library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&amp; Economic Development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Academic Senate</a:t>
            </a:r>
          </a:p>
          <a:p>
            <a:pPr marL="0" indent="0">
              <a:buNone/>
            </a:pPr>
            <a:r>
              <a:rPr lang="en-US" sz="17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Non-Academic Units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Chancellor, Provost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ITS, PB&amp;A, FPDC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 Affairs, Enrollment Services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Athletics, Palm Desert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Advancement</a:t>
            </a:r>
          </a:p>
          <a:p>
            <a:pPr marL="0" indent="0">
              <a:buNone/>
            </a:pPr>
            <a:endParaRPr lang="en-US" sz="1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Operating Budget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4E437-EA05-A44F-B1C1-0CE07AECBE97}"/>
              </a:ext>
            </a:extLst>
          </p:cNvPr>
          <p:cNvSpPr txBox="1"/>
          <p:nvPr/>
        </p:nvSpPr>
        <p:spPr>
          <a:xfrm>
            <a:off x="342900" y="707696"/>
            <a:ext cx="680035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Core Expenses by Unit</a:t>
            </a:r>
            <a:endParaRPr lang="en-US" sz="1500" b="1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98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Operating Budget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4E437-EA05-A44F-B1C1-0CE07AECBE97}"/>
              </a:ext>
            </a:extLst>
          </p:cNvPr>
          <p:cNvSpPr txBox="1"/>
          <p:nvPr/>
        </p:nvSpPr>
        <p:spPr>
          <a:xfrm>
            <a:off x="342900" y="707696"/>
            <a:ext cx="680035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Core Budget Cuts</a:t>
            </a:r>
            <a:endParaRPr lang="en-US" sz="1500" b="1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929987"/>
              </p:ext>
            </p:extLst>
          </p:nvPr>
        </p:nvGraphicFramePr>
        <p:xfrm>
          <a:off x="586886" y="1061889"/>
          <a:ext cx="8003199" cy="514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059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625" y="294064"/>
            <a:ext cx="8362950" cy="533400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 Consultation Process</a:t>
            </a:r>
            <a:endParaRPr lang="en-US" sz="2400" b="1" dirty="0">
              <a:solidFill>
                <a:srgbClr val="003D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226" y="990600"/>
            <a:ext cx="800937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Budget Advisory Committee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implementing an outreach effort to gather input from the campus about how to address our current financial challenges.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 knows that campus input is critical in order to understand different perspectives on overall priorities.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summarize and share this input with the campus along with input we receive from the direct outreach meetings.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Outreach Schedule 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Deans Council - June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CFAOs – June 23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Assembly – June 25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Represented Staff – TBD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 and Graduate Student Leadership – TBD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Chancellor’s Cabinet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Senate’s Planning &amp; Budget Committee – June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Town Halls 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for comments/input: </a:t>
            </a:r>
            <a:r>
              <a:rPr lang="en-US" dirty="0" smtClean="0">
                <a:solidFill>
                  <a:srgbClr val="003DA5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budgetadvisory@ucr.edu</a:t>
            </a:r>
            <a:endParaRPr lang="en-US" dirty="0">
              <a:solidFill>
                <a:srgbClr val="003D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 for feedback located here: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rpb.ucr.edu/budget-reduction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6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625" y="294064"/>
            <a:ext cx="8362950" cy="533400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UCR Values and Priorities for Campus Decisions</a:t>
            </a:r>
            <a:endParaRPr lang="en-US" sz="2400" b="1" dirty="0">
              <a:solidFill>
                <a:srgbClr val="003D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226" y="990600"/>
            <a:ext cx="800937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Budget Advisory Committee has developed a draft document to serve as the overall guidelines/principles for campus decisions. The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for budget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 will likely be on the Core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Considerations - DRAFT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across the board core budget reductions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interrelationships of cuts in one unit that may have significant impacts in other units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efficiencies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</a:t>
            </a:r>
            <a:r>
              <a:rPr lang="en-US" sz="2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sunsetting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initiatives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budget reduction implemented under the new campus budget model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Staffing levels are already very low at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UCR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complete draft document is included in the Budget Summary Data distributed in the invite email.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any feedback to </a:t>
            </a:r>
            <a:r>
              <a:rPr lang="en-US" dirty="0" smtClean="0">
                <a:solidFill>
                  <a:srgbClr val="003DA5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budgetadvisory@ucr.edu</a:t>
            </a:r>
            <a:endParaRPr lang="en-US" dirty="0">
              <a:solidFill>
                <a:srgbClr val="003D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29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Faculty, Staff, and Enrollment Trends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23330032"/>
              </p:ext>
            </p:extLst>
          </p:nvPr>
        </p:nvGraphicFramePr>
        <p:xfrm>
          <a:off x="445931" y="1352280"/>
          <a:ext cx="8298824" cy="3554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407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Faculty, Staff, and Enrollment Trends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078435472"/>
              </p:ext>
            </p:extLst>
          </p:nvPr>
        </p:nvGraphicFramePr>
        <p:xfrm>
          <a:off x="1300766" y="1006804"/>
          <a:ext cx="6668028" cy="2555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768210389"/>
              </p:ext>
            </p:extLst>
          </p:nvPr>
        </p:nvGraphicFramePr>
        <p:xfrm>
          <a:off x="1300766" y="3949953"/>
          <a:ext cx="6668028" cy="2214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123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Faculty, Staff, and Enrollment Trends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29123134"/>
              </p:ext>
            </p:extLst>
          </p:nvPr>
        </p:nvGraphicFramePr>
        <p:xfrm>
          <a:off x="1522228" y="992711"/>
          <a:ext cx="6477000" cy="240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728663969"/>
              </p:ext>
            </p:extLst>
          </p:nvPr>
        </p:nvGraphicFramePr>
        <p:xfrm>
          <a:off x="1522228" y="3526880"/>
          <a:ext cx="6477000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5168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Faculty, Staff, and Enrollment Trends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00914532"/>
              </p:ext>
            </p:extLst>
          </p:nvPr>
        </p:nvGraphicFramePr>
        <p:xfrm>
          <a:off x="441324" y="1173480"/>
          <a:ext cx="4016376" cy="312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781015185"/>
              </p:ext>
            </p:extLst>
          </p:nvPr>
        </p:nvGraphicFramePr>
        <p:xfrm>
          <a:off x="4724400" y="1173480"/>
          <a:ext cx="3873500" cy="3131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41324" y="4341804"/>
            <a:ext cx="8156576" cy="1054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solidFill>
                  <a:srgbClr val="56565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UCR MSP growth to 369 was driven by reclassification of current positions (35 due to career tracks implementation); SOM establishment (14); ITS (15) and Advancement (13), other school and colleges (7), RED (6), and 30 distributed across units/title codes.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900" y="5814457"/>
            <a:ext cx="38735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971800" algn="ctr"/>
                <a:tab pos="5943600" algn="r"/>
              </a:tabLst>
            </a:pPr>
            <a:r>
              <a:rPr lang="en-US" sz="1400" u="sng" dirty="0" smtClean="0">
                <a:solidFill>
                  <a:srgbClr val="56565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</a:t>
            </a: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1200" dirty="0" smtClean="0">
                <a:solidFill>
                  <a:srgbClr val="56565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MSP </a:t>
            </a:r>
            <a:r>
              <a:rPr lang="en-US" sz="1200" dirty="0">
                <a:solidFill>
                  <a:srgbClr val="56565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Management &amp; Senior Professionals</a:t>
            </a: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1200" dirty="0">
                <a:solidFill>
                  <a:srgbClr val="56565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FTE = Full-time equivalent</a:t>
            </a: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1200" dirty="0">
                <a:solidFill>
                  <a:srgbClr val="56565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LPSOE = Lecturer with Potential Security of Employment</a:t>
            </a:r>
          </a:p>
        </p:txBody>
      </p:sp>
    </p:spTree>
    <p:extLst>
      <p:ext uri="{BB962C8B-B14F-4D97-AF65-F5344CB8AC3E}">
        <p14:creationId xmlns:p14="http://schemas.microsoft.com/office/powerpoint/2010/main" val="334038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66700"/>
            <a:ext cx="7856353" cy="533400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Historical Look at State Budget Reductions</a:t>
            </a:r>
            <a:endParaRPr lang="en-US" sz="2400" b="1" dirty="0">
              <a:solidFill>
                <a:srgbClr val="003D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457200" y="1040842"/>
          <a:ext cx="8286750" cy="511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4" imgW="8286858" imgH="5115002" progId="Excel.Sheet.12">
                  <p:embed/>
                </p:oleObj>
              </mc:Choice>
              <mc:Fallback>
                <p:oleObj name="Worksheet" r:id="rId4" imgW="8286858" imgH="5115002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1040842"/>
                        <a:ext cx="8286750" cy="5114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634966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4" fontAlgn="base">
              <a:spcBef>
                <a:spcPct val="0"/>
              </a:spcBef>
              <a:spcAft>
                <a:spcPct val="0"/>
              </a:spcAft>
            </a:pPr>
            <a:r>
              <a:rPr lang="en-US" sz="3800" b="1" dirty="0">
                <a:solidFill>
                  <a:srgbClr val="FFFFFF"/>
                </a:solidFill>
                <a:latin typeface="Arial" charset="0"/>
              </a:rPr>
              <a:t>UCR Operating  Budget</a:t>
            </a:r>
          </a:p>
        </p:txBody>
      </p:sp>
      <p:graphicFrame>
        <p:nvGraphicFramePr>
          <p:cNvPr id="6" name="Content Placeholder 9"/>
          <p:cNvGraphicFramePr>
            <a:graphicFrameLocks/>
          </p:cNvGraphicFramePr>
          <p:nvPr>
            <p:extLst/>
          </p:nvPr>
        </p:nvGraphicFramePr>
        <p:xfrm>
          <a:off x="155865" y="1653481"/>
          <a:ext cx="4324696" cy="3974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10"/>
          <p:cNvGraphicFramePr>
            <a:graphicFrameLocks/>
          </p:cNvGraphicFramePr>
          <p:nvPr>
            <p:extLst/>
          </p:nvPr>
        </p:nvGraphicFramePr>
        <p:xfrm>
          <a:off x="4640580" y="1653481"/>
          <a:ext cx="4345478" cy="3974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9228" y="6549351"/>
            <a:ext cx="933450" cy="284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342900" y="223795"/>
            <a:ext cx="680035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UCR Operating Budget</a:t>
            </a:r>
            <a:endParaRPr lang="en-US" sz="24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4E437-EA05-A44F-B1C1-0CE07AECBE97}"/>
              </a:ext>
            </a:extLst>
          </p:cNvPr>
          <p:cNvSpPr txBox="1"/>
          <p:nvPr/>
        </p:nvSpPr>
        <p:spPr>
          <a:xfrm>
            <a:off x="342900" y="707696"/>
            <a:ext cx="680035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Revenue and Expenses for All Funds</a:t>
            </a:r>
            <a:endParaRPr lang="en-US" sz="1500" b="1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73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R-Bas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R-Basic" id="{B1EB9DCA-6722-2F4F-AE2C-40DF00F38B98}" vid="{AA0F1AD8-0441-FC4A-ACBC-EFC826AEB0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</TotalTime>
  <Words>655</Words>
  <Application>Microsoft Office PowerPoint</Application>
  <PresentationFormat>On-screen Show (4:3)</PresentationFormat>
  <Paragraphs>98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Fira Sans</vt:lpstr>
      <vt:lpstr>Fira Sans Medium</vt:lpstr>
      <vt:lpstr>Times New Roman</vt:lpstr>
      <vt:lpstr>UCR-Basic</vt:lpstr>
      <vt:lpstr>Worksheet</vt:lpstr>
      <vt:lpstr>PowerPoint Presentation</vt:lpstr>
      <vt:lpstr>BAC Consultation Process</vt:lpstr>
      <vt:lpstr>UCR Values and Priorities for Campus Decisions</vt:lpstr>
      <vt:lpstr>PowerPoint Presentation</vt:lpstr>
      <vt:lpstr>PowerPoint Presentation</vt:lpstr>
      <vt:lpstr>PowerPoint Presentation</vt:lpstr>
      <vt:lpstr>PowerPoint Presentation</vt:lpstr>
      <vt:lpstr>Historical Look at State Budget Reductions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Fabia Sanz</dc:creator>
  <cp:keywords/>
  <dc:description/>
  <cp:lastModifiedBy>Stephanie Flores</cp:lastModifiedBy>
  <cp:revision>51</cp:revision>
  <dcterms:created xsi:type="dcterms:W3CDTF">2020-04-15T23:29:48Z</dcterms:created>
  <dcterms:modified xsi:type="dcterms:W3CDTF">2020-06-25T18:27:05Z</dcterms:modified>
  <cp:category/>
</cp:coreProperties>
</file>