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7" r:id="rId1"/>
  </p:sldMasterIdLst>
  <p:notesMasterIdLst>
    <p:notesMasterId r:id="rId18"/>
  </p:notesMasterIdLst>
  <p:handoutMasterIdLst>
    <p:handoutMasterId r:id="rId19"/>
  </p:handoutMasterIdLst>
  <p:sldIdLst>
    <p:sldId id="277" r:id="rId2"/>
    <p:sldId id="276" r:id="rId3"/>
    <p:sldId id="631" r:id="rId4"/>
    <p:sldId id="734" r:id="rId5"/>
    <p:sldId id="737" r:id="rId6"/>
    <p:sldId id="748" r:id="rId7"/>
    <p:sldId id="741" r:id="rId8"/>
    <p:sldId id="739" r:id="rId9"/>
    <p:sldId id="742" r:id="rId10"/>
    <p:sldId id="731" r:id="rId11"/>
    <p:sldId id="751" r:id="rId12"/>
    <p:sldId id="749" r:id="rId13"/>
    <p:sldId id="750" r:id="rId14"/>
    <p:sldId id="744" r:id="rId15"/>
    <p:sldId id="733" r:id="rId16"/>
    <p:sldId id="745" r:id="rId17"/>
  </p:sldIdLst>
  <p:sldSz cx="9144000" cy="6858000" type="screen4x3"/>
  <p:notesSz cx="7010400" cy="9296400"/>
  <p:custDataLst>
    <p:tags r:id="rId2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orissa Zavala" initials="LZ" lastIdx="2" clrIdx="0">
    <p:extLst>
      <p:ext uri="{19B8F6BF-5375-455C-9EA6-DF929625EA0E}">
        <p15:presenceInfo xmlns:p15="http://schemas.microsoft.com/office/powerpoint/2012/main" userId="S-1-5-21-2001468371-3556644345-3281671623-148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7EEEF"/>
    <a:srgbClr val="D5DCE4"/>
    <a:srgbClr val="44546A"/>
    <a:srgbClr val="118E97"/>
    <a:srgbClr val="99FF66"/>
    <a:srgbClr val="FAC040"/>
    <a:srgbClr val="395C16"/>
    <a:srgbClr val="CDECF6"/>
    <a:srgbClr val="2979BB"/>
    <a:srgbClr val="0066FF"/>
  </p:clrMru>
  <p:extLst>
    <p:ext uri="{E76CE94A-603C-4142-B9EB-6D1370010A27}">
      <p14:discardImageEditData xmlns:p14="http://schemas.microsoft.com/office/powerpoint/2010/main" val="1"/>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0A15C55-8517-42AA-B614-E9B94910E393}">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797" autoAdjust="0"/>
    <p:restoredTop sz="90698" autoAdjust="0"/>
  </p:normalViewPr>
  <p:slideViewPr>
    <p:cSldViewPr>
      <p:cViewPr varScale="1">
        <p:scale>
          <a:sx n="86" d="100"/>
          <a:sy n="86" d="100"/>
        </p:scale>
        <p:origin x="1302" y="84"/>
      </p:cViewPr>
      <p:guideLst>
        <p:guide orient="horz" pos="2160"/>
        <p:guide pos="2880"/>
      </p:guideLst>
    </p:cSldViewPr>
  </p:slideViewPr>
  <p:notesTextViewPr>
    <p:cViewPr>
      <p:scale>
        <a:sx n="3" d="2"/>
        <a:sy n="3" d="2"/>
      </p:scale>
      <p:origin x="0" y="0"/>
    </p:cViewPr>
  </p:notesTextViewPr>
  <p:sorterViewPr>
    <p:cViewPr varScale="1">
      <p:scale>
        <a:sx n="1" d="1"/>
        <a:sy n="1" d="1"/>
      </p:scale>
      <p:origin x="0" y="0"/>
    </p:cViewPr>
  </p:sorterViewPr>
  <p:notesViewPr>
    <p:cSldViewPr>
      <p:cViewPr varScale="1">
        <p:scale>
          <a:sx n="66" d="100"/>
          <a:sy n="66" d="100"/>
        </p:scale>
        <p:origin x="2256"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8C269480-8804-4C11-8133-6E871B8AEC19}" type="datetimeFigureOut">
              <a:rPr lang="en-US" smtClean="0"/>
              <a:t>10/25/2018</a:t>
            </a:fld>
            <a:endParaRPr lang="en-US" dirty="0"/>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4C549157-6F04-4E84-BE68-2F1BF0FA6515}" type="slidenum">
              <a:rPr lang="en-US" smtClean="0"/>
              <a:t>‹#›</a:t>
            </a:fld>
            <a:endParaRPr lang="en-US" dirty="0"/>
          </a:p>
        </p:txBody>
      </p:sp>
    </p:spTree>
    <p:extLst>
      <p:ext uri="{BB962C8B-B14F-4D97-AF65-F5344CB8AC3E}">
        <p14:creationId xmlns:p14="http://schemas.microsoft.com/office/powerpoint/2010/main" val="27285443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2833" tIns="46417" rIns="92833" bIns="46417"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2833" tIns="46417" rIns="92833" bIns="46417" rtlCol="0"/>
          <a:lstStyle>
            <a:lvl1pPr algn="r">
              <a:defRPr sz="1200"/>
            </a:lvl1pPr>
          </a:lstStyle>
          <a:p>
            <a:fld id="{3A8FCE6B-C069-46C1-B744-8216D0E21A24}" type="datetimeFigureOut">
              <a:rPr lang="en-US" smtClean="0"/>
              <a:pPr/>
              <a:t>10/25/2018</a:t>
            </a:fld>
            <a:endParaRPr lang="en-US" dirty="0"/>
          </a:p>
        </p:txBody>
      </p:sp>
      <p:sp>
        <p:nvSpPr>
          <p:cNvPr id="4" name="Slide Image Placeholder 3"/>
          <p:cNvSpPr>
            <a:spLocks noGrp="1" noRot="1" noChangeAspect="1"/>
          </p:cNvSpPr>
          <p:nvPr>
            <p:ph type="sldImg" idx="2"/>
          </p:nvPr>
        </p:nvSpPr>
        <p:spPr>
          <a:xfrm>
            <a:off x="1184275" y="698500"/>
            <a:ext cx="4643438" cy="3484563"/>
          </a:xfrm>
          <a:prstGeom prst="rect">
            <a:avLst/>
          </a:prstGeom>
          <a:noFill/>
          <a:ln w="12700">
            <a:solidFill>
              <a:prstClr val="black"/>
            </a:solidFill>
          </a:ln>
        </p:spPr>
        <p:txBody>
          <a:bodyPr vert="horz" lIns="92833" tIns="46417" rIns="92833" bIns="46417" rtlCol="0" anchor="ctr"/>
          <a:lstStyle/>
          <a:p>
            <a:endParaRPr lang="en-US" dirty="0"/>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2833" tIns="46417" rIns="92833" bIns="46417"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6"/>
            <a:ext cx="3037840" cy="464820"/>
          </a:xfrm>
          <a:prstGeom prst="rect">
            <a:avLst/>
          </a:prstGeom>
        </p:spPr>
        <p:txBody>
          <a:bodyPr vert="horz" lIns="92833" tIns="46417" rIns="92833" bIns="46417"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6"/>
            <a:ext cx="3037840" cy="464820"/>
          </a:xfrm>
          <a:prstGeom prst="rect">
            <a:avLst/>
          </a:prstGeom>
        </p:spPr>
        <p:txBody>
          <a:bodyPr vert="horz" lIns="92833" tIns="46417" rIns="92833" bIns="46417" rtlCol="0" anchor="b"/>
          <a:lstStyle>
            <a:lvl1pPr algn="r">
              <a:defRPr sz="1200"/>
            </a:lvl1pPr>
          </a:lstStyle>
          <a:p>
            <a:fld id="{7B177323-54E6-4443-825F-36F78BB6CEB2}" type="slidenum">
              <a:rPr lang="en-US" smtClean="0"/>
              <a:pPr/>
              <a:t>‹#›</a:t>
            </a:fld>
            <a:endParaRPr lang="en-US" dirty="0"/>
          </a:p>
        </p:txBody>
      </p:sp>
    </p:spTree>
    <p:extLst>
      <p:ext uri="{BB962C8B-B14F-4D97-AF65-F5344CB8AC3E}">
        <p14:creationId xmlns:p14="http://schemas.microsoft.com/office/powerpoint/2010/main" val="33140898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19303DE-3E45-4DD3-9505-92EF4803EF97}" type="slidenum">
              <a:rPr lang="en-US" smtClean="0"/>
              <a:t>1</a:t>
            </a:fld>
            <a:endParaRPr lang="en-US" dirty="0"/>
          </a:p>
        </p:txBody>
      </p:sp>
    </p:spTree>
    <p:extLst>
      <p:ext uri="{BB962C8B-B14F-4D97-AF65-F5344CB8AC3E}">
        <p14:creationId xmlns:p14="http://schemas.microsoft.com/office/powerpoint/2010/main" val="23337368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B177323-54E6-4443-825F-36F78BB6CEB2}" type="slidenum">
              <a:rPr lang="en-US" smtClean="0"/>
              <a:pPr/>
              <a:t>10</a:t>
            </a:fld>
            <a:endParaRPr lang="en-US" dirty="0"/>
          </a:p>
        </p:txBody>
      </p:sp>
    </p:spTree>
    <p:extLst>
      <p:ext uri="{BB962C8B-B14F-4D97-AF65-F5344CB8AC3E}">
        <p14:creationId xmlns:p14="http://schemas.microsoft.com/office/powerpoint/2010/main" val="9015947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B177323-54E6-4443-825F-36F78BB6CEB2}" type="slidenum">
              <a:rPr lang="en-US" smtClean="0"/>
              <a:pPr/>
              <a:t>11</a:t>
            </a:fld>
            <a:endParaRPr lang="en-US" dirty="0"/>
          </a:p>
        </p:txBody>
      </p:sp>
    </p:spTree>
    <p:extLst>
      <p:ext uri="{BB962C8B-B14F-4D97-AF65-F5344CB8AC3E}">
        <p14:creationId xmlns:p14="http://schemas.microsoft.com/office/powerpoint/2010/main" val="19033026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B177323-54E6-4443-825F-36F78BB6CEB2}" type="slidenum">
              <a:rPr lang="en-US" smtClean="0"/>
              <a:pPr/>
              <a:t>12</a:t>
            </a:fld>
            <a:endParaRPr lang="en-US" dirty="0"/>
          </a:p>
        </p:txBody>
      </p:sp>
    </p:spTree>
    <p:extLst>
      <p:ext uri="{BB962C8B-B14F-4D97-AF65-F5344CB8AC3E}">
        <p14:creationId xmlns:p14="http://schemas.microsoft.com/office/powerpoint/2010/main" val="5833579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B177323-54E6-4443-825F-36F78BB6CEB2}" type="slidenum">
              <a:rPr lang="en-US" smtClean="0"/>
              <a:pPr/>
              <a:t>13</a:t>
            </a:fld>
            <a:endParaRPr lang="en-US" dirty="0"/>
          </a:p>
        </p:txBody>
      </p:sp>
    </p:spTree>
    <p:extLst>
      <p:ext uri="{BB962C8B-B14F-4D97-AF65-F5344CB8AC3E}">
        <p14:creationId xmlns:p14="http://schemas.microsoft.com/office/powerpoint/2010/main" val="19980418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B177323-54E6-4443-825F-36F78BB6CEB2}" type="slidenum">
              <a:rPr lang="en-US" smtClean="0"/>
              <a:pPr/>
              <a:t>14</a:t>
            </a:fld>
            <a:endParaRPr lang="en-US" dirty="0"/>
          </a:p>
        </p:txBody>
      </p:sp>
    </p:spTree>
    <p:extLst>
      <p:ext uri="{BB962C8B-B14F-4D97-AF65-F5344CB8AC3E}">
        <p14:creationId xmlns:p14="http://schemas.microsoft.com/office/powerpoint/2010/main" val="32521469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B177323-54E6-4443-825F-36F78BB6CEB2}" type="slidenum">
              <a:rPr lang="en-US" smtClean="0"/>
              <a:pPr/>
              <a:t>15</a:t>
            </a:fld>
            <a:endParaRPr lang="en-US" dirty="0"/>
          </a:p>
        </p:txBody>
      </p:sp>
    </p:spTree>
    <p:extLst>
      <p:ext uri="{BB962C8B-B14F-4D97-AF65-F5344CB8AC3E}">
        <p14:creationId xmlns:p14="http://schemas.microsoft.com/office/powerpoint/2010/main" val="92835230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B177323-54E6-4443-825F-36F78BB6CEB2}" type="slidenum">
              <a:rPr lang="en-US" smtClean="0"/>
              <a:pPr/>
              <a:t>16</a:t>
            </a:fld>
            <a:endParaRPr lang="en-US" dirty="0"/>
          </a:p>
        </p:txBody>
      </p:sp>
    </p:spTree>
    <p:extLst>
      <p:ext uri="{BB962C8B-B14F-4D97-AF65-F5344CB8AC3E}">
        <p14:creationId xmlns:p14="http://schemas.microsoft.com/office/powerpoint/2010/main" val="1506524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B177323-54E6-4443-825F-36F78BB6CEB2}" type="slidenum">
              <a:rPr lang="en-US" smtClean="0"/>
              <a:pPr/>
              <a:t>2</a:t>
            </a:fld>
            <a:endParaRPr lang="en-US" dirty="0"/>
          </a:p>
        </p:txBody>
      </p:sp>
    </p:spTree>
    <p:extLst>
      <p:ext uri="{BB962C8B-B14F-4D97-AF65-F5344CB8AC3E}">
        <p14:creationId xmlns:p14="http://schemas.microsoft.com/office/powerpoint/2010/main" val="28281078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B177323-54E6-4443-825F-36F78BB6CEB2}" type="slidenum">
              <a:rPr lang="en-US" smtClean="0"/>
              <a:pPr/>
              <a:t>3</a:t>
            </a:fld>
            <a:endParaRPr lang="en-US" dirty="0"/>
          </a:p>
        </p:txBody>
      </p:sp>
    </p:spTree>
    <p:extLst>
      <p:ext uri="{BB962C8B-B14F-4D97-AF65-F5344CB8AC3E}">
        <p14:creationId xmlns:p14="http://schemas.microsoft.com/office/powerpoint/2010/main" val="27178635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B177323-54E6-4443-825F-36F78BB6CEB2}" type="slidenum">
              <a:rPr lang="en-US" smtClean="0"/>
              <a:pPr/>
              <a:t>4</a:t>
            </a:fld>
            <a:endParaRPr lang="en-US" dirty="0"/>
          </a:p>
        </p:txBody>
      </p:sp>
    </p:spTree>
    <p:extLst>
      <p:ext uri="{BB962C8B-B14F-4D97-AF65-F5344CB8AC3E}">
        <p14:creationId xmlns:p14="http://schemas.microsoft.com/office/powerpoint/2010/main" val="11270825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B177323-54E6-4443-825F-36F78BB6CEB2}" type="slidenum">
              <a:rPr lang="en-US" smtClean="0"/>
              <a:pPr/>
              <a:t>5</a:t>
            </a:fld>
            <a:endParaRPr lang="en-US" dirty="0"/>
          </a:p>
        </p:txBody>
      </p:sp>
    </p:spTree>
    <p:extLst>
      <p:ext uri="{BB962C8B-B14F-4D97-AF65-F5344CB8AC3E}">
        <p14:creationId xmlns:p14="http://schemas.microsoft.com/office/powerpoint/2010/main" val="1533504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B177323-54E6-4443-825F-36F78BB6CEB2}" type="slidenum">
              <a:rPr lang="en-US" smtClean="0"/>
              <a:pPr/>
              <a:t>6</a:t>
            </a:fld>
            <a:endParaRPr lang="en-US" dirty="0"/>
          </a:p>
        </p:txBody>
      </p:sp>
    </p:spTree>
    <p:extLst>
      <p:ext uri="{BB962C8B-B14F-4D97-AF65-F5344CB8AC3E}">
        <p14:creationId xmlns:p14="http://schemas.microsoft.com/office/powerpoint/2010/main" val="15083278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B177323-54E6-4443-825F-36F78BB6CEB2}" type="slidenum">
              <a:rPr lang="en-US" smtClean="0"/>
              <a:pPr/>
              <a:t>7</a:t>
            </a:fld>
            <a:endParaRPr lang="en-US" dirty="0"/>
          </a:p>
        </p:txBody>
      </p:sp>
    </p:spTree>
    <p:extLst>
      <p:ext uri="{BB962C8B-B14F-4D97-AF65-F5344CB8AC3E}">
        <p14:creationId xmlns:p14="http://schemas.microsoft.com/office/powerpoint/2010/main" val="10993208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B177323-54E6-4443-825F-36F78BB6CEB2}" type="slidenum">
              <a:rPr lang="en-US" smtClean="0"/>
              <a:pPr/>
              <a:t>8</a:t>
            </a:fld>
            <a:endParaRPr lang="en-US" dirty="0"/>
          </a:p>
        </p:txBody>
      </p:sp>
    </p:spTree>
    <p:extLst>
      <p:ext uri="{BB962C8B-B14F-4D97-AF65-F5344CB8AC3E}">
        <p14:creationId xmlns:p14="http://schemas.microsoft.com/office/powerpoint/2010/main" val="2450825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B177323-54E6-4443-825F-36F78BB6CEB2}" type="slidenum">
              <a:rPr lang="en-US" smtClean="0"/>
              <a:pPr/>
              <a:t>9</a:t>
            </a:fld>
            <a:endParaRPr lang="en-US" dirty="0"/>
          </a:p>
        </p:txBody>
      </p:sp>
    </p:spTree>
    <p:extLst>
      <p:ext uri="{BB962C8B-B14F-4D97-AF65-F5344CB8AC3E}">
        <p14:creationId xmlns:p14="http://schemas.microsoft.com/office/powerpoint/2010/main" val="18157572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ag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57200" y="358927"/>
            <a:ext cx="4866908" cy="2742289"/>
          </a:xfrm>
        </p:spPr>
        <p:txBody>
          <a:bodyPr/>
          <a:lstStyle>
            <a:lvl1pPr>
              <a:lnSpc>
                <a:spcPct val="90000"/>
              </a:lnSpc>
              <a:defRPr sz="6600" kern="100" cap="all" spc="-200" baseline="0">
                <a:solidFill>
                  <a:schemeClr val="bg1"/>
                </a:solidFill>
              </a:defRPr>
            </a:lvl1pPr>
          </a:lstStyle>
          <a:p>
            <a:r>
              <a:rPr lang="en-US" dirty="0" smtClean="0"/>
              <a:t>add </a:t>
            </a:r>
            <a:r>
              <a:rPr lang="en-US" dirty="0" err="1" smtClean="0"/>
              <a:t>slidedoc</a:t>
            </a:r>
            <a:r>
              <a:rPr lang="en-US" dirty="0" smtClean="0"/>
              <a:t> title</a:t>
            </a:r>
            <a:endParaRPr lang="en-US" dirty="0"/>
          </a:p>
        </p:txBody>
      </p:sp>
      <p:sp>
        <p:nvSpPr>
          <p:cNvPr id="60" name="Text Placeholder 59"/>
          <p:cNvSpPr>
            <a:spLocks noGrp="1"/>
          </p:cNvSpPr>
          <p:nvPr>
            <p:ph type="body" sz="quarter" idx="10"/>
          </p:nvPr>
        </p:nvSpPr>
        <p:spPr>
          <a:xfrm>
            <a:off x="457202" y="3496727"/>
            <a:ext cx="1497013" cy="2512484"/>
          </a:xfrm>
        </p:spPr>
        <p:txBody>
          <a:bodyPr anchor="b"/>
          <a:lstStyle>
            <a:lvl1pPr>
              <a:lnSpc>
                <a:spcPct val="100000"/>
              </a:lnSpc>
              <a:defRPr sz="1300">
                <a:solidFill>
                  <a:schemeClr val="tx2"/>
                </a:solidFill>
              </a:defRPr>
            </a:lvl1pPr>
            <a:lvl2pPr>
              <a:defRPr b="1"/>
            </a:lvl2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cxnSp>
        <p:nvCxnSpPr>
          <p:cNvPr id="62" name="Straight Connector 61"/>
          <p:cNvCxnSpPr/>
          <p:nvPr userDrawn="1"/>
        </p:nvCxnSpPr>
        <p:spPr>
          <a:xfrm>
            <a:off x="457201" y="6178551"/>
            <a:ext cx="1497196"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3" name="Text Placeholder 59"/>
          <p:cNvSpPr>
            <a:spLocks noGrp="1"/>
          </p:cNvSpPr>
          <p:nvPr>
            <p:ph type="body" sz="quarter" idx="11"/>
          </p:nvPr>
        </p:nvSpPr>
        <p:spPr>
          <a:xfrm>
            <a:off x="5509347" y="5181616"/>
            <a:ext cx="1497013" cy="1022351"/>
          </a:xfrm>
        </p:spPr>
        <p:txBody>
          <a:bodyPr anchor="b"/>
          <a:lstStyle>
            <a:lvl1pPr algn="r">
              <a:lnSpc>
                <a:spcPct val="100000"/>
              </a:lnSpc>
              <a:defRPr sz="1300" b="1">
                <a:solidFill>
                  <a:schemeClr val="bg1"/>
                </a:solidFill>
              </a:defRPr>
            </a:lvl1pPr>
            <a:lvl2pPr>
              <a:defRPr b="1"/>
            </a:lvl2pPr>
          </a:lstStyle>
          <a:p>
            <a:pPr lvl="0"/>
            <a:r>
              <a:rPr lang="en-US" dirty="0" smtClean="0"/>
              <a:t>Click to edit Master text styles</a:t>
            </a:r>
            <a:endParaRPr lang="en-US" dirty="0"/>
          </a:p>
        </p:txBody>
      </p:sp>
      <p:sp>
        <p:nvSpPr>
          <p:cNvPr id="64" name="Text Placeholder 59"/>
          <p:cNvSpPr>
            <a:spLocks noGrp="1"/>
          </p:cNvSpPr>
          <p:nvPr>
            <p:ph type="body" sz="quarter" idx="12"/>
          </p:nvPr>
        </p:nvSpPr>
        <p:spPr>
          <a:xfrm>
            <a:off x="7189791" y="5181616"/>
            <a:ext cx="1497013" cy="1022351"/>
          </a:xfrm>
        </p:spPr>
        <p:txBody>
          <a:bodyPr anchor="b"/>
          <a:lstStyle>
            <a:lvl1pPr algn="r">
              <a:lnSpc>
                <a:spcPct val="100000"/>
              </a:lnSpc>
              <a:defRPr sz="1300" b="1">
                <a:solidFill>
                  <a:schemeClr val="bg1"/>
                </a:solidFill>
              </a:defRPr>
            </a:lvl1pPr>
            <a:lvl2pPr>
              <a:defRPr b="1"/>
            </a:lvl2pPr>
          </a:lstStyle>
          <a:p>
            <a:pPr lvl="0"/>
            <a:r>
              <a:rPr lang="en-US" dirty="0" smtClean="0"/>
              <a:t>Click to edit Master text styles</a:t>
            </a:r>
            <a:endParaRPr lang="en-US" dirty="0"/>
          </a:p>
        </p:txBody>
      </p:sp>
    </p:spTree>
    <p:extLst>
      <p:ext uri="{BB962C8B-B14F-4D97-AF65-F5344CB8AC3E}">
        <p14:creationId xmlns:p14="http://schemas.microsoft.com/office/powerpoint/2010/main" val="438644494"/>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hapter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3848111"/>
            <a:ext cx="4229100" cy="2543773"/>
          </a:xfrm>
        </p:spPr>
        <p:txBody>
          <a:bodyPr>
            <a:spAutoFit/>
          </a:bodyPr>
          <a:lstStyle>
            <a:lvl1pPr>
              <a:defRPr sz="5800" kern="100" spc="-200" baseline="0">
                <a:solidFill>
                  <a:schemeClr val="bg1"/>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65851963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Grid">
    <p:spTree>
      <p:nvGrpSpPr>
        <p:cNvPr id="1" name=""/>
        <p:cNvGrpSpPr/>
        <p:nvPr/>
      </p:nvGrpSpPr>
      <p:grpSpPr>
        <a:xfrm>
          <a:off x="0" y="0"/>
          <a:ext cx="0" cy="0"/>
          <a:chOff x="0" y="0"/>
          <a:chExt cx="0" cy="0"/>
        </a:xfrm>
      </p:grpSpPr>
      <p:grpSp>
        <p:nvGrpSpPr>
          <p:cNvPr id="4" name="Group 3"/>
          <p:cNvGrpSpPr/>
          <p:nvPr userDrawn="1"/>
        </p:nvGrpSpPr>
        <p:grpSpPr>
          <a:xfrm>
            <a:off x="0" y="0"/>
            <a:ext cx="9144000" cy="6858000"/>
            <a:chOff x="0" y="0"/>
            <a:chExt cx="9144000" cy="6858000"/>
          </a:xfrm>
        </p:grpSpPr>
        <p:cxnSp>
          <p:nvCxnSpPr>
            <p:cNvPr id="49" name="Straight Connector 48"/>
            <p:cNvCxnSpPr/>
            <p:nvPr userDrawn="1"/>
          </p:nvCxnSpPr>
          <p:spPr>
            <a:xfrm>
              <a:off x="457200" y="0"/>
              <a:ext cx="0" cy="685800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userDrawn="1"/>
          </p:nvCxnSpPr>
          <p:spPr>
            <a:xfrm>
              <a:off x="8686800" y="0"/>
              <a:ext cx="0" cy="685800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userDrawn="1"/>
          </p:nvCxnSpPr>
          <p:spPr>
            <a:xfrm>
              <a:off x="1113726" y="0"/>
              <a:ext cx="0" cy="685800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userDrawn="1"/>
          </p:nvCxnSpPr>
          <p:spPr>
            <a:xfrm>
              <a:off x="1300622" y="0"/>
              <a:ext cx="0" cy="685800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userDrawn="1"/>
          </p:nvCxnSpPr>
          <p:spPr>
            <a:xfrm>
              <a:off x="1954396" y="0"/>
              <a:ext cx="0" cy="685800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userDrawn="1"/>
          </p:nvCxnSpPr>
          <p:spPr>
            <a:xfrm>
              <a:off x="2143050" y="0"/>
              <a:ext cx="0" cy="685800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userDrawn="1"/>
          </p:nvCxnSpPr>
          <p:spPr>
            <a:xfrm>
              <a:off x="2796824" y="0"/>
              <a:ext cx="0" cy="685800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userDrawn="1"/>
          </p:nvCxnSpPr>
          <p:spPr>
            <a:xfrm>
              <a:off x="2990753" y="0"/>
              <a:ext cx="0" cy="685800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userDrawn="1"/>
          </p:nvCxnSpPr>
          <p:spPr>
            <a:xfrm>
              <a:off x="3639252" y="0"/>
              <a:ext cx="0" cy="685800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userDrawn="1"/>
          </p:nvCxnSpPr>
          <p:spPr>
            <a:xfrm>
              <a:off x="3829078" y="0"/>
              <a:ext cx="0" cy="685800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userDrawn="1"/>
          </p:nvCxnSpPr>
          <p:spPr>
            <a:xfrm>
              <a:off x="4478749" y="0"/>
              <a:ext cx="0" cy="685800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userDrawn="1"/>
          </p:nvCxnSpPr>
          <p:spPr>
            <a:xfrm>
              <a:off x="4670334" y="0"/>
              <a:ext cx="0" cy="685800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userDrawn="1"/>
          </p:nvCxnSpPr>
          <p:spPr>
            <a:xfrm>
              <a:off x="5324108" y="0"/>
              <a:ext cx="0" cy="685800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userDrawn="1"/>
          </p:nvCxnSpPr>
          <p:spPr>
            <a:xfrm>
              <a:off x="5512762" y="0"/>
              <a:ext cx="0" cy="685800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userDrawn="1"/>
          </p:nvCxnSpPr>
          <p:spPr>
            <a:xfrm>
              <a:off x="6166536" y="0"/>
              <a:ext cx="0" cy="685800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userDrawn="1"/>
          </p:nvCxnSpPr>
          <p:spPr>
            <a:xfrm>
              <a:off x="6355190" y="0"/>
              <a:ext cx="0" cy="685800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userDrawn="1"/>
          </p:nvCxnSpPr>
          <p:spPr>
            <a:xfrm>
              <a:off x="7008964" y="0"/>
              <a:ext cx="0" cy="685800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userDrawn="1"/>
          </p:nvCxnSpPr>
          <p:spPr>
            <a:xfrm>
              <a:off x="7197618" y="0"/>
              <a:ext cx="0" cy="685800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userDrawn="1"/>
          </p:nvCxnSpPr>
          <p:spPr>
            <a:xfrm>
              <a:off x="7851392" y="0"/>
              <a:ext cx="0" cy="685800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userDrawn="1"/>
          </p:nvCxnSpPr>
          <p:spPr>
            <a:xfrm>
              <a:off x="8040049" y="0"/>
              <a:ext cx="0" cy="685800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userDrawn="1"/>
          </p:nvCxnSpPr>
          <p:spPr>
            <a:xfrm>
              <a:off x="0" y="457200"/>
              <a:ext cx="9144000" cy="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userDrawn="1"/>
          </p:nvCxnSpPr>
          <p:spPr>
            <a:xfrm>
              <a:off x="0" y="685800"/>
              <a:ext cx="9144000" cy="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userDrawn="1"/>
          </p:nvCxnSpPr>
          <p:spPr>
            <a:xfrm>
              <a:off x="0" y="6178550"/>
              <a:ext cx="9144000" cy="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userDrawn="1"/>
          </p:nvCxnSpPr>
          <p:spPr>
            <a:xfrm>
              <a:off x="0" y="6407150"/>
              <a:ext cx="9144000" cy="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userDrawn="1"/>
          </p:nvCxnSpPr>
          <p:spPr>
            <a:xfrm flipH="1">
              <a:off x="0" y="3429000"/>
              <a:ext cx="9144000" cy="0"/>
            </a:xfrm>
            <a:prstGeom prst="line">
              <a:avLst/>
            </a:prstGeom>
            <a:ln>
              <a:solidFill>
                <a:srgbClr val="FF0066"/>
              </a:solidFill>
              <a:prstDash val="sysDash"/>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09889213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43"/>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extLst>
      <p:ext uri="{BB962C8B-B14F-4D97-AF65-F5344CB8AC3E}">
        <p14:creationId xmlns:p14="http://schemas.microsoft.com/office/powerpoint/2010/main" val="354023917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1"/>
            <a:ext cx="3182052" cy="1228028"/>
          </a:xfrm>
        </p:spPr>
        <p:txBody>
          <a:bodyPr/>
          <a:lstStyle/>
          <a:p>
            <a:r>
              <a:rPr lang="en-US" smtClean="0"/>
              <a:t>Click to edit Master title style</a:t>
            </a:r>
            <a:endParaRPr lang="en-US"/>
          </a:p>
        </p:txBody>
      </p:sp>
      <p:sp>
        <p:nvSpPr>
          <p:cNvPr id="34" name="Text Placeholder 33"/>
          <p:cNvSpPr>
            <a:spLocks noGrp="1"/>
          </p:cNvSpPr>
          <p:nvPr>
            <p:ph type="body" sz="quarter" idx="10" hasCustomPrompt="1"/>
          </p:nvPr>
        </p:nvSpPr>
        <p:spPr>
          <a:xfrm>
            <a:off x="457202" y="2319886"/>
            <a:ext cx="1497013" cy="1083733"/>
          </a:xfrm>
        </p:spPr>
        <p:txBody>
          <a:bodyPr/>
          <a:lstStyle>
            <a:lvl1pPr>
              <a:buNone/>
              <a:defRPr sz="6600" b="1" i="0" spc="-300">
                <a:solidFill>
                  <a:schemeClr val="accent5"/>
                </a:solidFill>
                <a:latin typeface="+mj-lt"/>
              </a:defRPr>
            </a:lvl1pPr>
            <a:lvl2pPr>
              <a:buNone/>
              <a:defRPr/>
            </a:lvl2pPr>
            <a:lvl3pPr>
              <a:buNone/>
              <a:defRPr/>
            </a:lvl3pPr>
            <a:lvl4pPr marL="0" indent="0">
              <a:buNone/>
              <a:defRPr/>
            </a:lvl4pPr>
            <a:lvl5pPr marL="171450" indent="0">
              <a:buNone/>
              <a:defRPr/>
            </a:lvl5pPr>
          </a:lstStyle>
          <a:p>
            <a:pPr lvl="0"/>
            <a:r>
              <a:rPr lang="en-US" dirty="0" smtClean="0"/>
              <a:t>##</a:t>
            </a:r>
          </a:p>
        </p:txBody>
      </p:sp>
      <p:sp>
        <p:nvSpPr>
          <p:cNvPr id="37" name="Text Placeholder 36"/>
          <p:cNvSpPr>
            <a:spLocks noGrp="1"/>
          </p:cNvSpPr>
          <p:nvPr>
            <p:ph type="body" sz="quarter" idx="11"/>
          </p:nvPr>
        </p:nvSpPr>
        <p:spPr>
          <a:xfrm>
            <a:off x="3829050" y="685801"/>
            <a:ext cx="4857750" cy="122802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8" name="Text Placeholder 33"/>
          <p:cNvSpPr>
            <a:spLocks noGrp="1"/>
          </p:cNvSpPr>
          <p:nvPr>
            <p:ph type="body" sz="quarter" idx="12" hasCustomPrompt="1"/>
          </p:nvPr>
        </p:nvSpPr>
        <p:spPr>
          <a:xfrm>
            <a:off x="2140351" y="2319886"/>
            <a:ext cx="1497013" cy="1083733"/>
          </a:xfrm>
        </p:spPr>
        <p:txBody>
          <a:bodyPr/>
          <a:lstStyle>
            <a:lvl1pPr>
              <a:buNone/>
              <a:defRPr sz="6600" b="1" i="0" spc="-300">
                <a:solidFill>
                  <a:schemeClr val="accent5"/>
                </a:solidFill>
                <a:latin typeface="+mj-lt"/>
              </a:defRPr>
            </a:lvl1pPr>
            <a:lvl2pPr>
              <a:buNone/>
              <a:defRPr/>
            </a:lvl2pPr>
            <a:lvl3pPr>
              <a:buNone/>
              <a:defRPr/>
            </a:lvl3pPr>
            <a:lvl4pPr marL="0" indent="0">
              <a:buNone/>
              <a:defRPr/>
            </a:lvl4pPr>
            <a:lvl5pPr marL="171450" indent="0">
              <a:buNone/>
              <a:defRPr/>
            </a:lvl5pPr>
          </a:lstStyle>
          <a:p>
            <a:pPr lvl="0"/>
            <a:r>
              <a:rPr lang="en-US" dirty="0" smtClean="0"/>
              <a:t>##</a:t>
            </a:r>
          </a:p>
        </p:txBody>
      </p:sp>
      <p:sp>
        <p:nvSpPr>
          <p:cNvPr id="40" name="Text Placeholder 33"/>
          <p:cNvSpPr>
            <a:spLocks noGrp="1"/>
          </p:cNvSpPr>
          <p:nvPr>
            <p:ph type="body" sz="quarter" idx="13" hasCustomPrompt="1"/>
          </p:nvPr>
        </p:nvSpPr>
        <p:spPr>
          <a:xfrm>
            <a:off x="3823496" y="2319886"/>
            <a:ext cx="1497013" cy="1083733"/>
          </a:xfrm>
        </p:spPr>
        <p:txBody>
          <a:bodyPr/>
          <a:lstStyle>
            <a:lvl1pPr>
              <a:buNone/>
              <a:defRPr sz="6600" b="1" i="0" spc="-300">
                <a:solidFill>
                  <a:schemeClr val="accent5"/>
                </a:solidFill>
                <a:latin typeface="+mj-lt"/>
              </a:defRPr>
            </a:lvl1pPr>
            <a:lvl2pPr>
              <a:buNone/>
              <a:defRPr/>
            </a:lvl2pPr>
            <a:lvl3pPr>
              <a:buNone/>
              <a:defRPr/>
            </a:lvl3pPr>
            <a:lvl4pPr marL="0" indent="0">
              <a:buNone/>
              <a:defRPr/>
            </a:lvl4pPr>
            <a:lvl5pPr marL="171450" indent="0">
              <a:buNone/>
              <a:defRPr/>
            </a:lvl5pPr>
          </a:lstStyle>
          <a:p>
            <a:pPr lvl="0"/>
            <a:r>
              <a:rPr lang="en-US" dirty="0" smtClean="0"/>
              <a:t>##</a:t>
            </a:r>
          </a:p>
        </p:txBody>
      </p:sp>
      <p:sp>
        <p:nvSpPr>
          <p:cNvPr id="42" name="Text Placeholder 33"/>
          <p:cNvSpPr>
            <a:spLocks noGrp="1"/>
          </p:cNvSpPr>
          <p:nvPr>
            <p:ph type="body" sz="quarter" idx="14" hasCustomPrompt="1"/>
          </p:nvPr>
        </p:nvSpPr>
        <p:spPr>
          <a:xfrm>
            <a:off x="5506645" y="2319886"/>
            <a:ext cx="1497013" cy="1083733"/>
          </a:xfrm>
        </p:spPr>
        <p:txBody>
          <a:bodyPr/>
          <a:lstStyle>
            <a:lvl1pPr>
              <a:buNone/>
              <a:defRPr sz="6600" b="1" i="0" spc="-300">
                <a:solidFill>
                  <a:schemeClr val="accent5"/>
                </a:solidFill>
                <a:latin typeface="+mj-lt"/>
              </a:defRPr>
            </a:lvl1pPr>
            <a:lvl2pPr>
              <a:buNone/>
              <a:defRPr/>
            </a:lvl2pPr>
            <a:lvl3pPr>
              <a:buNone/>
              <a:defRPr/>
            </a:lvl3pPr>
            <a:lvl4pPr marL="0" indent="0">
              <a:buNone/>
              <a:defRPr/>
            </a:lvl4pPr>
            <a:lvl5pPr marL="171450" indent="0">
              <a:buNone/>
              <a:defRPr/>
            </a:lvl5pPr>
          </a:lstStyle>
          <a:p>
            <a:pPr lvl="0"/>
            <a:r>
              <a:rPr lang="en-US" dirty="0" smtClean="0"/>
              <a:t>##</a:t>
            </a:r>
          </a:p>
        </p:txBody>
      </p:sp>
      <p:sp>
        <p:nvSpPr>
          <p:cNvPr id="44" name="Text Placeholder 33"/>
          <p:cNvSpPr>
            <a:spLocks noGrp="1"/>
          </p:cNvSpPr>
          <p:nvPr>
            <p:ph type="body" sz="quarter" idx="15" hasCustomPrompt="1"/>
          </p:nvPr>
        </p:nvSpPr>
        <p:spPr>
          <a:xfrm>
            <a:off x="7189791" y="2319886"/>
            <a:ext cx="1497013" cy="1083733"/>
          </a:xfrm>
        </p:spPr>
        <p:txBody>
          <a:bodyPr/>
          <a:lstStyle>
            <a:lvl1pPr>
              <a:buNone/>
              <a:defRPr sz="6600" b="1" i="0" spc="-300">
                <a:solidFill>
                  <a:schemeClr val="accent5"/>
                </a:solidFill>
                <a:latin typeface="+mj-lt"/>
              </a:defRPr>
            </a:lvl1pPr>
            <a:lvl2pPr>
              <a:buNone/>
              <a:defRPr/>
            </a:lvl2pPr>
            <a:lvl3pPr>
              <a:buNone/>
              <a:defRPr/>
            </a:lvl3pPr>
            <a:lvl4pPr marL="0" indent="0">
              <a:buNone/>
              <a:defRPr/>
            </a:lvl4pPr>
            <a:lvl5pPr marL="171450" indent="0">
              <a:buNone/>
              <a:defRPr/>
            </a:lvl5pPr>
          </a:lstStyle>
          <a:p>
            <a:pPr lvl="0"/>
            <a:r>
              <a:rPr lang="en-US" dirty="0" smtClean="0"/>
              <a:t>##</a:t>
            </a:r>
          </a:p>
        </p:txBody>
      </p:sp>
      <p:sp>
        <p:nvSpPr>
          <p:cNvPr id="25" name="Text Placeholder 33"/>
          <p:cNvSpPr>
            <a:spLocks noGrp="1"/>
          </p:cNvSpPr>
          <p:nvPr>
            <p:ph type="body" sz="quarter" idx="21" hasCustomPrompt="1"/>
          </p:nvPr>
        </p:nvSpPr>
        <p:spPr>
          <a:xfrm>
            <a:off x="457202" y="2228150"/>
            <a:ext cx="1497013" cy="295467"/>
          </a:xfrm>
        </p:spPr>
        <p:txBody>
          <a:bodyPr anchor="b">
            <a:noAutofit/>
          </a:bodyPr>
          <a:lstStyle>
            <a:lvl1pPr>
              <a:buNone/>
              <a:defRPr sz="1600" b="0" i="1" spc="0">
                <a:solidFill>
                  <a:schemeClr val="bg2"/>
                </a:solidFill>
                <a:latin typeface="Corbel" panose="020B0503020204020204" pitchFamily="34" charset="0"/>
              </a:defRPr>
            </a:lvl1pPr>
            <a:lvl2pPr>
              <a:buNone/>
              <a:defRPr/>
            </a:lvl2pPr>
            <a:lvl3pPr>
              <a:buNone/>
              <a:defRPr/>
            </a:lvl3pPr>
            <a:lvl4pPr marL="0" indent="0">
              <a:buNone/>
              <a:defRPr/>
            </a:lvl4pPr>
            <a:lvl5pPr marL="171450" indent="0">
              <a:buNone/>
              <a:defRPr/>
            </a:lvl5pPr>
          </a:lstStyle>
          <a:p>
            <a:pPr lvl="0"/>
            <a:r>
              <a:rPr lang="en-US" dirty="0" smtClean="0"/>
              <a:t>Insert</a:t>
            </a:r>
          </a:p>
        </p:txBody>
      </p:sp>
      <p:sp>
        <p:nvSpPr>
          <p:cNvPr id="26" name="Text Placeholder 33"/>
          <p:cNvSpPr>
            <a:spLocks noGrp="1"/>
          </p:cNvSpPr>
          <p:nvPr>
            <p:ph type="body" sz="quarter" idx="22" hasCustomPrompt="1"/>
          </p:nvPr>
        </p:nvSpPr>
        <p:spPr>
          <a:xfrm>
            <a:off x="2140351" y="2228150"/>
            <a:ext cx="1497013" cy="295467"/>
          </a:xfrm>
        </p:spPr>
        <p:txBody>
          <a:bodyPr anchor="b">
            <a:noAutofit/>
          </a:bodyPr>
          <a:lstStyle>
            <a:lvl1pPr>
              <a:buNone/>
              <a:defRPr sz="1600" b="0" i="1" spc="0">
                <a:solidFill>
                  <a:schemeClr val="bg2"/>
                </a:solidFill>
                <a:latin typeface="Corbel" panose="020B0503020204020204" pitchFamily="34" charset="0"/>
              </a:defRPr>
            </a:lvl1pPr>
            <a:lvl2pPr>
              <a:buNone/>
              <a:defRPr/>
            </a:lvl2pPr>
            <a:lvl3pPr>
              <a:buNone/>
              <a:defRPr/>
            </a:lvl3pPr>
            <a:lvl4pPr marL="0" indent="0">
              <a:buNone/>
              <a:defRPr/>
            </a:lvl4pPr>
            <a:lvl5pPr marL="171450" indent="0">
              <a:buNone/>
              <a:defRPr/>
            </a:lvl5pPr>
          </a:lstStyle>
          <a:p>
            <a:pPr lvl="0"/>
            <a:r>
              <a:rPr lang="en-US" dirty="0" smtClean="0"/>
              <a:t>Insert</a:t>
            </a:r>
          </a:p>
        </p:txBody>
      </p:sp>
      <p:sp>
        <p:nvSpPr>
          <p:cNvPr id="27" name="Text Placeholder 33"/>
          <p:cNvSpPr>
            <a:spLocks noGrp="1"/>
          </p:cNvSpPr>
          <p:nvPr>
            <p:ph type="body" sz="quarter" idx="23" hasCustomPrompt="1"/>
          </p:nvPr>
        </p:nvSpPr>
        <p:spPr>
          <a:xfrm>
            <a:off x="3823496" y="2228150"/>
            <a:ext cx="1497013" cy="295467"/>
          </a:xfrm>
        </p:spPr>
        <p:txBody>
          <a:bodyPr anchor="b">
            <a:noAutofit/>
          </a:bodyPr>
          <a:lstStyle>
            <a:lvl1pPr>
              <a:buNone/>
              <a:defRPr sz="1600" b="0" i="1" spc="0">
                <a:solidFill>
                  <a:schemeClr val="bg2"/>
                </a:solidFill>
                <a:latin typeface="Corbel" panose="020B0503020204020204" pitchFamily="34" charset="0"/>
              </a:defRPr>
            </a:lvl1pPr>
            <a:lvl2pPr>
              <a:buNone/>
              <a:defRPr/>
            </a:lvl2pPr>
            <a:lvl3pPr>
              <a:buNone/>
              <a:defRPr/>
            </a:lvl3pPr>
            <a:lvl4pPr marL="0" indent="0">
              <a:buNone/>
              <a:defRPr/>
            </a:lvl4pPr>
            <a:lvl5pPr marL="171450" indent="0">
              <a:buNone/>
              <a:defRPr/>
            </a:lvl5pPr>
          </a:lstStyle>
          <a:p>
            <a:pPr lvl="0"/>
            <a:r>
              <a:rPr lang="en-US" dirty="0" smtClean="0"/>
              <a:t>Insert</a:t>
            </a:r>
          </a:p>
        </p:txBody>
      </p:sp>
      <p:sp>
        <p:nvSpPr>
          <p:cNvPr id="28" name="Text Placeholder 33"/>
          <p:cNvSpPr>
            <a:spLocks noGrp="1"/>
          </p:cNvSpPr>
          <p:nvPr>
            <p:ph type="body" sz="quarter" idx="24" hasCustomPrompt="1"/>
          </p:nvPr>
        </p:nvSpPr>
        <p:spPr>
          <a:xfrm>
            <a:off x="5506645" y="2228150"/>
            <a:ext cx="1497013" cy="295467"/>
          </a:xfrm>
        </p:spPr>
        <p:txBody>
          <a:bodyPr anchor="b">
            <a:noAutofit/>
          </a:bodyPr>
          <a:lstStyle>
            <a:lvl1pPr>
              <a:buNone/>
              <a:defRPr sz="1600" b="0" i="1" spc="0">
                <a:solidFill>
                  <a:schemeClr val="bg2"/>
                </a:solidFill>
                <a:latin typeface="Corbel" panose="020B0503020204020204" pitchFamily="34" charset="0"/>
              </a:defRPr>
            </a:lvl1pPr>
            <a:lvl2pPr>
              <a:buNone/>
              <a:defRPr/>
            </a:lvl2pPr>
            <a:lvl3pPr>
              <a:buNone/>
              <a:defRPr/>
            </a:lvl3pPr>
            <a:lvl4pPr marL="0" indent="0">
              <a:buNone/>
              <a:defRPr/>
            </a:lvl4pPr>
            <a:lvl5pPr marL="171450" indent="0">
              <a:buNone/>
              <a:defRPr/>
            </a:lvl5pPr>
          </a:lstStyle>
          <a:p>
            <a:pPr lvl="0"/>
            <a:r>
              <a:rPr lang="en-US" dirty="0" smtClean="0"/>
              <a:t>Insert</a:t>
            </a:r>
          </a:p>
        </p:txBody>
      </p:sp>
      <p:sp>
        <p:nvSpPr>
          <p:cNvPr id="29" name="Text Placeholder 33"/>
          <p:cNvSpPr>
            <a:spLocks noGrp="1"/>
          </p:cNvSpPr>
          <p:nvPr>
            <p:ph type="body" sz="quarter" idx="25" hasCustomPrompt="1"/>
          </p:nvPr>
        </p:nvSpPr>
        <p:spPr>
          <a:xfrm>
            <a:off x="7189791" y="2228150"/>
            <a:ext cx="1497013" cy="295467"/>
          </a:xfrm>
        </p:spPr>
        <p:txBody>
          <a:bodyPr anchor="b">
            <a:noAutofit/>
          </a:bodyPr>
          <a:lstStyle>
            <a:lvl1pPr>
              <a:buNone/>
              <a:defRPr sz="1600" b="0" i="1" spc="0">
                <a:solidFill>
                  <a:schemeClr val="bg2"/>
                </a:solidFill>
                <a:latin typeface="Corbel" panose="020B0503020204020204" pitchFamily="34" charset="0"/>
              </a:defRPr>
            </a:lvl1pPr>
            <a:lvl2pPr>
              <a:buNone/>
              <a:defRPr/>
            </a:lvl2pPr>
            <a:lvl3pPr>
              <a:buNone/>
              <a:defRPr/>
            </a:lvl3pPr>
            <a:lvl4pPr marL="0" indent="0">
              <a:buNone/>
              <a:defRPr/>
            </a:lvl4pPr>
            <a:lvl5pPr marL="171450" indent="0">
              <a:buNone/>
              <a:defRPr/>
            </a:lvl5pPr>
          </a:lstStyle>
          <a:p>
            <a:pPr lvl="0"/>
            <a:r>
              <a:rPr lang="en-US" dirty="0" smtClean="0"/>
              <a:t>Insert</a:t>
            </a:r>
          </a:p>
        </p:txBody>
      </p:sp>
      <p:sp>
        <p:nvSpPr>
          <p:cNvPr id="71" name="Text Placeholder 33"/>
          <p:cNvSpPr>
            <a:spLocks noGrp="1"/>
          </p:cNvSpPr>
          <p:nvPr>
            <p:ph type="body" sz="quarter" idx="31" hasCustomPrompt="1"/>
          </p:nvPr>
        </p:nvSpPr>
        <p:spPr>
          <a:xfrm>
            <a:off x="457202" y="4428086"/>
            <a:ext cx="1497013" cy="1083733"/>
          </a:xfrm>
        </p:spPr>
        <p:txBody>
          <a:bodyPr/>
          <a:lstStyle>
            <a:lvl1pPr>
              <a:buNone/>
              <a:defRPr sz="6600" b="1" i="0" spc="-300">
                <a:solidFill>
                  <a:schemeClr val="accent5"/>
                </a:solidFill>
                <a:latin typeface="+mj-lt"/>
              </a:defRPr>
            </a:lvl1pPr>
            <a:lvl2pPr>
              <a:buNone/>
              <a:defRPr/>
            </a:lvl2pPr>
            <a:lvl3pPr>
              <a:buNone/>
              <a:defRPr/>
            </a:lvl3pPr>
            <a:lvl4pPr marL="0" indent="0">
              <a:buNone/>
              <a:defRPr/>
            </a:lvl4pPr>
            <a:lvl5pPr marL="171450" indent="0">
              <a:buNone/>
              <a:defRPr/>
            </a:lvl5pPr>
          </a:lstStyle>
          <a:p>
            <a:pPr lvl="0"/>
            <a:r>
              <a:rPr lang="en-US" dirty="0" smtClean="0"/>
              <a:t>##</a:t>
            </a:r>
          </a:p>
        </p:txBody>
      </p:sp>
      <p:sp>
        <p:nvSpPr>
          <p:cNvPr id="72" name="Text Placeholder 33"/>
          <p:cNvSpPr>
            <a:spLocks noGrp="1"/>
          </p:cNvSpPr>
          <p:nvPr>
            <p:ph type="body" sz="quarter" idx="32" hasCustomPrompt="1"/>
          </p:nvPr>
        </p:nvSpPr>
        <p:spPr>
          <a:xfrm>
            <a:off x="2140351" y="4428086"/>
            <a:ext cx="1497013" cy="1083733"/>
          </a:xfrm>
        </p:spPr>
        <p:txBody>
          <a:bodyPr/>
          <a:lstStyle>
            <a:lvl1pPr>
              <a:buNone/>
              <a:defRPr sz="6600" b="1" i="0" spc="-300">
                <a:solidFill>
                  <a:schemeClr val="accent5"/>
                </a:solidFill>
                <a:latin typeface="+mj-lt"/>
              </a:defRPr>
            </a:lvl1pPr>
            <a:lvl2pPr>
              <a:buNone/>
              <a:defRPr/>
            </a:lvl2pPr>
            <a:lvl3pPr>
              <a:buNone/>
              <a:defRPr/>
            </a:lvl3pPr>
            <a:lvl4pPr marL="0" indent="0">
              <a:buNone/>
              <a:defRPr/>
            </a:lvl4pPr>
            <a:lvl5pPr marL="171450" indent="0">
              <a:buNone/>
              <a:defRPr/>
            </a:lvl5pPr>
          </a:lstStyle>
          <a:p>
            <a:pPr lvl="0"/>
            <a:r>
              <a:rPr lang="en-US" dirty="0" smtClean="0"/>
              <a:t>##</a:t>
            </a:r>
          </a:p>
        </p:txBody>
      </p:sp>
      <p:sp>
        <p:nvSpPr>
          <p:cNvPr id="73" name="Text Placeholder 33"/>
          <p:cNvSpPr>
            <a:spLocks noGrp="1"/>
          </p:cNvSpPr>
          <p:nvPr>
            <p:ph type="body" sz="quarter" idx="33" hasCustomPrompt="1"/>
          </p:nvPr>
        </p:nvSpPr>
        <p:spPr>
          <a:xfrm>
            <a:off x="3823496" y="4428086"/>
            <a:ext cx="1497013" cy="1083733"/>
          </a:xfrm>
        </p:spPr>
        <p:txBody>
          <a:bodyPr/>
          <a:lstStyle>
            <a:lvl1pPr>
              <a:buNone/>
              <a:defRPr sz="6600" b="1" i="0" spc="-300">
                <a:solidFill>
                  <a:schemeClr val="accent5"/>
                </a:solidFill>
                <a:latin typeface="+mj-lt"/>
              </a:defRPr>
            </a:lvl1pPr>
            <a:lvl2pPr>
              <a:buNone/>
              <a:defRPr/>
            </a:lvl2pPr>
            <a:lvl3pPr>
              <a:buNone/>
              <a:defRPr/>
            </a:lvl3pPr>
            <a:lvl4pPr marL="0" indent="0">
              <a:buNone/>
              <a:defRPr/>
            </a:lvl4pPr>
            <a:lvl5pPr marL="171450" indent="0">
              <a:buNone/>
              <a:defRPr/>
            </a:lvl5pPr>
          </a:lstStyle>
          <a:p>
            <a:pPr lvl="0"/>
            <a:r>
              <a:rPr lang="en-US" dirty="0" smtClean="0"/>
              <a:t>##</a:t>
            </a:r>
          </a:p>
        </p:txBody>
      </p:sp>
      <p:sp>
        <p:nvSpPr>
          <p:cNvPr id="74" name="Text Placeholder 33"/>
          <p:cNvSpPr>
            <a:spLocks noGrp="1"/>
          </p:cNvSpPr>
          <p:nvPr>
            <p:ph type="body" sz="quarter" idx="34" hasCustomPrompt="1"/>
          </p:nvPr>
        </p:nvSpPr>
        <p:spPr>
          <a:xfrm>
            <a:off x="5506645" y="4428086"/>
            <a:ext cx="1497013" cy="1083733"/>
          </a:xfrm>
        </p:spPr>
        <p:txBody>
          <a:bodyPr/>
          <a:lstStyle>
            <a:lvl1pPr>
              <a:buNone/>
              <a:defRPr sz="6600" b="1" i="0" spc="-300">
                <a:solidFill>
                  <a:schemeClr val="accent5"/>
                </a:solidFill>
                <a:latin typeface="+mj-lt"/>
              </a:defRPr>
            </a:lvl1pPr>
            <a:lvl2pPr>
              <a:buNone/>
              <a:defRPr/>
            </a:lvl2pPr>
            <a:lvl3pPr>
              <a:buNone/>
              <a:defRPr/>
            </a:lvl3pPr>
            <a:lvl4pPr marL="0" indent="0">
              <a:buNone/>
              <a:defRPr/>
            </a:lvl4pPr>
            <a:lvl5pPr marL="171450" indent="0">
              <a:buNone/>
              <a:defRPr/>
            </a:lvl5pPr>
          </a:lstStyle>
          <a:p>
            <a:pPr lvl="0"/>
            <a:r>
              <a:rPr lang="en-US" dirty="0" smtClean="0"/>
              <a:t>##</a:t>
            </a:r>
          </a:p>
        </p:txBody>
      </p:sp>
      <p:sp>
        <p:nvSpPr>
          <p:cNvPr id="75" name="Text Placeholder 33"/>
          <p:cNvSpPr>
            <a:spLocks noGrp="1"/>
          </p:cNvSpPr>
          <p:nvPr>
            <p:ph type="body" sz="quarter" idx="35" hasCustomPrompt="1"/>
          </p:nvPr>
        </p:nvSpPr>
        <p:spPr>
          <a:xfrm>
            <a:off x="7189791" y="4428086"/>
            <a:ext cx="1497013" cy="1083733"/>
          </a:xfrm>
        </p:spPr>
        <p:txBody>
          <a:bodyPr/>
          <a:lstStyle>
            <a:lvl1pPr>
              <a:buNone/>
              <a:defRPr sz="6600" b="1" i="0" spc="-300">
                <a:solidFill>
                  <a:schemeClr val="accent5"/>
                </a:solidFill>
                <a:latin typeface="+mj-lt"/>
              </a:defRPr>
            </a:lvl1pPr>
            <a:lvl2pPr>
              <a:buNone/>
              <a:defRPr/>
            </a:lvl2pPr>
            <a:lvl3pPr>
              <a:buNone/>
              <a:defRPr/>
            </a:lvl3pPr>
            <a:lvl4pPr marL="0" indent="0">
              <a:buNone/>
              <a:defRPr/>
            </a:lvl4pPr>
            <a:lvl5pPr marL="171450" indent="0">
              <a:buNone/>
              <a:defRPr/>
            </a:lvl5pPr>
          </a:lstStyle>
          <a:p>
            <a:pPr lvl="0"/>
            <a:r>
              <a:rPr lang="en-US" dirty="0" smtClean="0"/>
              <a:t>##</a:t>
            </a:r>
          </a:p>
        </p:txBody>
      </p:sp>
      <p:sp>
        <p:nvSpPr>
          <p:cNvPr id="76" name="Text Placeholder 33"/>
          <p:cNvSpPr>
            <a:spLocks noGrp="1"/>
          </p:cNvSpPr>
          <p:nvPr>
            <p:ph type="body" sz="quarter" idx="36" hasCustomPrompt="1"/>
          </p:nvPr>
        </p:nvSpPr>
        <p:spPr>
          <a:xfrm>
            <a:off x="457202" y="4336349"/>
            <a:ext cx="1497013" cy="295467"/>
          </a:xfrm>
        </p:spPr>
        <p:txBody>
          <a:bodyPr anchor="b">
            <a:noAutofit/>
          </a:bodyPr>
          <a:lstStyle>
            <a:lvl1pPr>
              <a:buNone/>
              <a:defRPr sz="1600" b="0" i="1" spc="0">
                <a:solidFill>
                  <a:schemeClr val="bg2"/>
                </a:solidFill>
                <a:latin typeface="Corbel" panose="020B0503020204020204" pitchFamily="34" charset="0"/>
              </a:defRPr>
            </a:lvl1pPr>
            <a:lvl2pPr>
              <a:buNone/>
              <a:defRPr/>
            </a:lvl2pPr>
            <a:lvl3pPr>
              <a:buNone/>
              <a:defRPr/>
            </a:lvl3pPr>
            <a:lvl4pPr marL="0" indent="0">
              <a:buNone/>
              <a:defRPr/>
            </a:lvl4pPr>
            <a:lvl5pPr marL="171450" indent="0">
              <a:buNone/>
              <a:defRPr/>
            </a:lvl5pPr>
          </a:lstStyle>
          <a:p>
            <a:pPr lvl="0"/>
            <a:r>
              <a:rPr lang="en-US" dirty="0" smtClean="0"/>
              <a:t>Insert</a:t>
            </a:r>
          </a:p>
        </p:txBody>
      </p:sp>
      <p:sp>
        <p:nvSpPr>
          <p:cNvPr id="77" name="Text Placeholder 33"/>
          <p:cNvSpPr>
            <a:spLocks noGrp="1"/>
          </p:cNvSpPr>
          <p:nvPr>
            <p:ph type="body" sz="quarter" idx="37" hasCustomPrompt="1"/>
          </p:nvPr>
        </p:nvSpPr>
        <p:spPr>
          <a:xfrm>
            <a:off x="2140351" y="4336349"/>
            <a:ext cx="1497013" cy="295467"/>
          </a:xfrm>
        </p:spPr>
        <p:txBody>
          <a:bodyPr anchor="b">
            <a:noAutofit/>
          </a:bodyPr>
          <a:lstStyle>
            <a:lvl1pPr>
              <a:buNone/>
              <a:defRPr sz="1600" b="0" i="1" spc="0">
                <a:solidFill>
                  <a:schemeClr val="bg2"/>
                </a:solidFill>
                <a:latin typeface="Corbel" panose="020B0503020204020204" pitchFamily="34" charset="0"/>
              </a:defRPr>
            </a:lvl1pPr>
            <a:lvl2pPr>
              <a:buNone/>
              <a:defRPr/>
            </a:lvl2pPr>
            <a:lvl3pPr>
              <a:buNone/>
              <a:defRPr/>
            </a:lvl3pPr>
            <a:lvl4pPr marL="0" indent="0">
              <a:buNone/>
              <a:defRPr/>
            </a:lvl4pPr>
            <a:lvl5pPr marL="171450" indent="0">
              <a:buNone/>
              <a:defRPr/>
            </a:lvl5pPr>
          </a:lstStyle>
          <a:p>
            <a:pPr lvl="0"/>
            <a:r>
              <a:rPr lang="en-US" dirty="0" smtClean="0"/>
              <a:t>Insert</a:t>
            </a:r>
          </a:p>
        </p:txBody>
      </p:sp>
      <p:sp>
        <p:nvSpPr>
          <p:cNvPr id="78" name="Text Placeholder 33"/>
          <p:cNvSpPr>
            <a:spLocks noGrp="1"/>
          </p:cNvSpPr>
          <p:nvPr>
            <p:ph type="body" sz="quarter" idx="38" hasCustomPrompt="1"/>
          </p:nvPr>
        </p:nvSpPr>
        <p:spPr>
          <a:xfrm>
            <a:off x="3823496" y="4336349"/>
            <a:ext cx="1497013" cy="295467"/>
          </a:xfrm>
        </p:spPr>
        <p:txBody>
          <a:bodyPr anchor="b">
            <a:noAutofit/>
          </a:bodyPr>
          <a:lstStyle>
            <a:lvl1pPr>
              <a:buNone/>
              <a:defRPr sz="1600" b="0" i="1" spc="0">
                <a:solidFill>
                  <a:schemeClr val="bg2"/>
                </a:solidFill>
                <a:latin typeface="Corbel" panose="020B0503020204020204" pitchFamily="34" charset="0"/>
              </a:defRPr>
            </a:lvl1pPr>
            <a:lvl2pPr>
              <a:buNone/>
              <a:defRPr/>
            </a:lvl2pPr>
            <a:lvl3pPr>
              <a:buNone/>
              <a:defRPr/>
            </a:lvl3pPr>
            <a:lvl4pPr marL="0" indent="0">
              <a:buNone/>
              <a:defRPr/>
            </a:lvl4pPr>
            <a:lvl5pPr marL="171450" indent="0">
              <a:buNone/>
              <a:defRPr/>
            </a:lvl5pPr>
          </a:lstStyle>
          <a:p>
            <a:pPr lvl="0"/>
            <a:r>
              <a:rPr lang="en-US" dirty="0" smtClean="0"/>
              <a:t>Insert</a:t>
            </a:r>
          </a:p>
        </p:txBody>
      </p:sp>
      <p:sp>
        <p:nvSpPr>
          <p:cNvPr id="79" name="Text Placeholder 33"/>
          <p:cNvSpPr>
            <a:spLocks noGrp="1"/>
          </p:cNvSpPr>
          <p:nvPr>
            <p:ph type="body" sz="quarter" idx="39" hasCustomPrompt="1"/>
          </p:nvPr>
        </p:nvSpPr>
        <p:spPr>
          <a:xfrm>
            <a:off x="5506645" y="4336349"/>
            <a:ext cx="1497013" cy="295467"/>
          </a:xfrm>
        </p:spPr>
        <p:txBody>
          <a:bodyPr anchor="b">
            <a:noAutofit/>
          </a:bodyPr>
          <a:lstStyle>
            <a:lvl1pPr>
              <a:buNone/>
              <a:defRPr sz="1600" b="0" i="1" spc="0">
                <a:solidFill>
                  <a:schemeClr val="bg2"/>
                </a:solidFill>
                <a:latin typeface="Corbel" panose="020B0503020204020204" pitchFamily="34" charset="0"/>
              </a:defRPr>
            </a:lvl1pPr>
            <a:lvl2pPr>
              <a:buNone/>
              <a:defRPr/>
            </a:lvl2pPr>
            <a:lvl3pPr>
              <a:buNone/>
              <a:defRPr/>
            </a:lvl3pPr>
            <a:lvl4pPr marL="0" indent="0">
              <a:buNone/>
              <a:defRPr/>
            </a:lvl4pPr>
            <a:lvl5pPr marL="171450" indent="0">
              <a:buNone/>
              <a:defRPr/>
            </a:lvl5pPr>
          </a:lstStyle>
          <a:p>
            <a:pPr lvl="0"/>
            <a:r>
              <a:rPr lang="en-US" dirty="0" smtClean="0"/>
              <a:t>Insert</a:t>
            </a:r>
          </a:p>
        </p:txBody>
      </p:sp>
      <p:sp>
        <p:nvSpPr>
          <p:cNvPr id="80" name="Text Placeholder 33"/>
          <p:cNvSpPr>
            <a:spLocks noGrp="1"/>
          </p:cNvSpPr>
          <p:nvPr>
            <p:ph type="body" sz="quarter" idx="40" hasCustomPrompt="1"/>
          </p:nvPr>
        </p:nvSpPr>
        <p:spPr>
          <a:xfrm>
            <a:off x="7189791" y="4336349"/>
            <a:ext cx="1497013" cy="295467"/>
          </a:xfrm>
        </p:spPr>
        <p:txBody>
          <a:bodyPr anchor="b">
            <a:noAutofit/>
          </a:bodyPr>
          <a:lstStyle>
            <a:lvl1pPr>
              <a:buNone/>
              <a:defRPr sz="1600" b="0" i="1" spc="0">
                <a:solidFill>
                  <a:schemeClr val="bg2"/>
                </a:solidFill>
                <a:latin typeface="Corbel" panose="020B0503020204020204" pitchFamily="34" charset="0"/>
              </a:defRPr>
            </a:lvl1pPr>
            <a:lvl2pPr>
              <a:buNone/>
              <a:defRPr/>
            </a:lvl2pPr>
            <a:lvl3pPr>
              <a:buNone/>
              <a:defRPr/>
            </a:lvl3pPr>
            <a:lvl4pPr marL="0" indent="0">
              <a:buNone/>
              <a:defRPr/>
            </a:lvl4pPr>
            <a:lvl5pPr marL="171450" indent="0">
              <a:buNone/>
              <a:defRPr/>
            </a:lvl5pPr>
          </a:lstStyle>
          <a:p>
            <a:pPr lvl="0"/>
            <a:r>
              <a:rPr lang="en-US" dirty="0" smtClean="0"/>
              <a:t>Insert</a:t>
            </a:r>
          </a:p>
        </p:txBody>
      </p:sp>
    </p:spTree>
    <p:extLst>
      <p:ext uri="{BB962C8B-B14F-4D97-AF65-F5344CB8AC3E}">
        <p14:creationId xmlns:p14="http://schemas.microsoft.com/office/powerpoint/2010/main" val="72139892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
    <p:spTree>
      <p:nvGrpSpPr>
        <p:cNvPr id="1" name=""/>
        <p:cNvGrpSpPr/>
        <p:nvPr/>
      </p:nvGrpSpPr>
      <p:grpSpPr>
        <a:xfrm>
          <a:off x="0" y="0"/>
          <a:ext cx="0" cy="0"/>
          <a:chOff x="0" y="0"/>
          <a:chExt cx="0" cy="0"/>
        </a:xfrm>
      </p:grpSpPr>
      <p:sp>
        <p:nvSpPr>
          <p:cNvPr id="2" name="Title 1"/>
          <p:cNvSpPr>
            <a:spLocks noGrp="1"/>
          </p:cNvSpPr>
          <p:nvPr>
            <p:ph type="title"/>
          </p:nvPr>
        </p:nvSpPr>
        <p:spPr>
          <a:xfrm>
            <a:off x="601847" y="685801"/>
            <a:ext cx="2892775" cy="1228028"/>
          </a:xfrm>
        </p:spPr>
        <p:txBody>
          <a:bodyPr/>
          <a:lstStyle/>
          <a:p>
            <a:r>
              <a:rPr lang="en-US" smtClean="0"/>
              <a:t>Click to edit Master title style</a:t>
            </a:r>
            <a:endParaRPr lang="en-US"/>
          </a:p>
        </p:txBody>
      </p:sp>
      <p:sp>
        <p:nvSpPr>
          <p:cNvPr id="3" name="Content Placeholder 2"/>
          <p:cNvSpPr>
            <a:spLocks noGrp="1"/>
          </p:cNvSpPr>
          <p:nvPr>
            <p:ph idx="1"/>
          </p:nvPr>
        </p:nvSpPr>
        <p:spPr>
          <a:xfrm>
            <a:off x="4059360" y="685803"/>
            <a:ext cx="4637600" cy="549275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ext Placeholder 2"/>
          <p:cNvSpPr>
            <a:spLocks noGrp="1"/>
          </p:cNvSpPr>
          <p:nvPr>
            <p:ph type="body" sz="quarter" idx="10" hasCustomPrompt="1"/>
          </p:nvPr>
        </p:nvSpPr>
        <p:spPr>
          <a:xfrm>
            <a:off x="1301264" y="6407163"/>
            <a:ext cx="6738787" cy="450851"/>
          </a:xfrm>
        </p:spPr>
        <p:txBody>
          <a:bodyPr/>
          <a:lstStyle>
            <a:lvl1pPr>
              <a:lnSpc>
                <a:spcPct val="85000"/>
              </a:lnSpc>
              <a:buFontTx/>
              <a:buNone/>
              <a:defRPr sz="800" i="0">
                <a:solidFill>
                  <a:schemeClr val="bg2"/>
                </a:solidFill>
                <a:latin typeface="+mn-lt"/>
              </a:defRPr>
            </a:lvl1pPr>
            <a:lvl2pPr>
              <a:lnSpc>
                <a:spcPct val="85000"/>
              </a:lnSpc>
              <a:buFontTx/>
              <a:buNone/>
              <a:defRPr sz="800">
                <a:solidFill>
                  <a:schemeClr val="bg2"/>
                </a:solidFill>
                <a:latin typeface="+mn-lt"/>
              </a:defRPr>
            </a:lvl2pPr>
            <a:lvl3pPr>
              <a:lnSpc>
                <a:spcPct val="85000"/>
              </a:lnSpc>
              <a:buFontTx/>
              <a:buNone/>
              <a:defRPr sz="800">
                <a:solidFill>
                  <a:schemeClr val="bg2"/>
                </a:solidFill>
                <a:latin typeface="+mn-lt"/>
              </a:defRPr>
            </a:lvl3pPr>
            <a:lvl4pPr>
              <a:lnSpc>
                <a:spcPct val="85000"/>
              </a:lnSpc>
              <a:buFontTx/>
              <a:buNone/>
              <a:defRPr sz="800">
                <a:solidFill>
                  <a:schemeClr val="bg2"/>
                </a:solidFill>
                <a:latin typeface="+mn-lt"/>
              </a:defRPr>
            </a:lvl4pPr>
            <a:lvl5pPr marL="0" indent="0">
              <a:lnSpc>
                <a:spcPct val="85000"/>
              </a:lnSpc>
              <a:buFontTx/>
              <a:buNone/>
              <a:defRPr sz="800">
                <a:solidFill>
                  <a:schemeClr val="bg2"/>
                </a:solidFill>
                <a:latin typeface="+mn-lt"/>
              </a:defRPr>
            </a:lvl5pPr>
          </a:lstStyle>
          <a:p>
            <a:pPr lvl="0"/>
            <a:r>
              <a:rPr lang="en-US" dirty="0" smtClean="0"/>
              <a:t>Click to insert attribution</a:t>
            </a:r>
            <a:endParaRPr lang="en-US" dirty="0"/>
          </a:p>
        </p:txBody>
      </p:sp>
    </p:spTree>
    <p:extLst>
      <p:ext uri="{BB962C8B-B14F-4D97-AF65-F5344CB8AC3E}">
        <p14:creationId xmlns:p14="http://schemas.microsoft.com/office/powerpoint/2010/main" val="62438696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 + half">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Content Placeholder 2"/>
          <p:cNvSpPr>
            <a:spLocks noGrp="1"/>
          </p:cNvSpPr>
          <p:nvPr>
            <p:ph idx="13"/>
          </p:nvPr>
        </p:nvSpPr>
        <p:spPr>
          <a:xfrm>
            <a:off x="1301270" y="3429002"/>
            <a:ext cx="2321755" cy="2749551"/>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ext Placeholder 2"/>
          <p:cNvSpPr>
            <a:spLocks noGrp="1"/>
          </p:cNvSpPr>
          <p:nvPr>
            <p:ph type="body" sz="quarter" idx="10" hasCustomPrompt="1"/>
          </p:nvPr>
        </p:nvSpPr>
        <p:spPr>
          <a:xfrm>
            <a:off x="1301264" y="6407163"/>
            <a:ext cx="6738787" cy="450851"/>
          </a:xfrm>
        </p:spPr>
        <p:txBody>
          <a:bodyPr/>
          <a:lstStyle>
            <a:lvl1pPr>
              <a:lnSpc>
                <a:spcPct val="85000"/>
              </a:lnSpc>
              <a:buFontTx/>
              <a:buNone/>
              <a:defRPr sz="800" i="0">
                <a:solidFill>
                  <a:schemeClr val="bg2"/>
                </a:solidFill>
                <a:latin typeface="+mn-lt"/>
              </a:defRPr>
            </a:lvl1pPr>
            <a:lvl2pPr>
              <a:lnSpc>
                <a:spcPct val="85000"/>
              </a:lnSpc>
              <a:buFontTx/>
              <a:buNone/>
              <a:defRPr sz="800">
                <a:solidFill>
                  <a:schemeClr val="bg2"/>
                </a:solidFill>
                <a:latin typeface="+mn-lt"/>
              </a:defRPr>
            </a:lvl2pPr>
            <a:lvl3pPr>
              <a:lnSpc>
                <a:spcPct val="85000"/>
              </a:lnSpc>
              <a:buFontTx/>
              <a:buNone/>
              <a:defRPr sz="800">
                <a:solidFill>
                  <a:schemeClr val="bg2"/>
                </a:solidFill>
                <a:latin typeface="+mn-lt"/>
              </a:defRPr>
            </a:lvl3pPr>
            <a:lvl4pPr>
              <a:lnSpc>
                <a:spcPct val="85000"/>
              </a:lnSpc>
              <a:buFontTx/>
              <a:buNone/>
              <a:defRPr sz="800">
                <a:solidFill>
                  <a:schemeClr val="bg2"/>
                </a:solidFill>
                <a:latin typeface="+mn-lt"/>
              </a:defRPr>
            </a:lvl4pPr>
            <a:lvl5pPr marL="0" indent="0">
              <a:lnSpc>
                <a:spcPct val="85000"/>
              </a:lnSpc>
              <a:buFontTx/>
              <a:buNone/>
              <a:defRPr sz="800">
                <a:solidFill>
                  <a:schemeClr val="bg2"/>
                </a:solidFill>
                <a:latin typeface="+mn-lt"/>
              </a:defRPr>
            </a:lvl5pPr>
          </a:lstStyle>
          <a:p>
            <a:pPr lvl="0"/>
            <a:r>
              <a:rPr lang="en-US" dirty="0" smtClean="0"/>
              <a:t>Click to insert attribution</a:t>
            </a:r>
            <a:endParaRPr lang="en-US" dirty="0"/>
          </a:p>
        </p:txBody>
      </p:sp>
    </p:spTree>
    <p:extLst>
      <p:ext uri="{BB962C8B-B14F-4D97-AF65-F5344CB8AC3E}">
        <p14:creationId xmlns:p14="http://schemas.microsoft.com/office/powerpoint/2010/main" val="20790998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 Half">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27595" y="3429002"/>
            <a:ext cx="4859215" cy="2749551"/>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2"/>
          <p:cNvSpPr>
            <a:spLocks noGrp="1"/>
          </p:cNvSpPr>
          <p:nvPr>
            <p:ph type="body" sz="quarter" idx="10" hasCustomPrompt="1"/>
          </p:nvPr>
        </p:nvSpPr>
        <p:spPr>
          <a:xfrm>
            <a:off x="1301264" y="6407163"/>
            <a:ext cx="6738787" cy="450851"/>
          </a:xfrm>
        </p:spPr>
        <p:txBody>
          <a:bodyPr/>
          <a:lstStyle>
            <a:lvl1pPr>
              <a:lnSpc>
                <a:spcPct val="85000"/>
              </a:lnSpc>
              <a:buFontTx/>
              <a:buNone/>
              <a:defRPr sz="800" i="0">
                <a:solidFill>
                  <a:schemeClr val="bg2"/>
                </a:solidFill>
                <a:latin typeface="+mn-lt"/>
              </a:defRPr>
            </a:lvl1pPr>
            <a:lvl2pPr>
              <a:lnSpc>
                <a:spcPct val="85000"/>
              </a:lnSpc>
              <a:buFontTx/>
              <a:buNone/>
              <a:defRPr sz="800">
                <a:solidFill>
                  <a:schemeClr val="bg2"/>
                </a:solidFill>
                <a:latin typeface="+mn-lt"/>
              </a:defRPr>
            </a:lvl2pPr>
            <a:lvl3pPr>
              <a:lnSpc>
                <a:spcPct val="85000"/>
              </a:lnSpc>
              <a:buFontTx/>
              <a:buNone/>
              <a:defRPr sz="800">
                <a:solidFill>
                  <a:schemeClr val="bg2"/>
                </a:solidFill>
                <a:latin typeface="+mn-lt"/>
              </a:defRPr>
            </a:lvl3pPr>
            <a:lvl4pPr>
              <a:lnSpc>
                <a:spcPct val="85000"/>
              </a:lnSpc>
              <a:buFontTx/>
              <a:buNone/>
              <a:defRPr sz="800">
                <a:solidFill>
                  <a:schemeClr val="bg2"/>
                </a:solidFill>
                <a:latin typeface="+mn-lt"/>
              </a:defRPr>
            </a:lvl4pPr>
            <a:lvl5pPr marL="0" indent="0">
              <a:lnSpc>
                <a:spcPct val="85000"/>
              </a:lnSpc>
              <a:buFontTx/>
              <a:buNone/>
              <a:defRPr sz="800">
                <a:solidFill>
                  <a:schemeClr val="bg2"/>
                </a:solidFill>
                <a:latin typeface="+mn-lt"/>
              </a:defRPr>
            </a:lvl5pPr>
          </a:lstStyle>
          <a:p>
            <a:pPr lvl="0"/>
            <a:r>
              <a:rPr lang="en-US" dirty="0" smtClean="0"/>
              <a:t>Click to insert attribution</a:t>
            </a:r>
            <a:endParaRPr lang="en-US" dirty="0"/>
          </a:p>
        </p:txBody>
      </p:sp>
    </p:spTree>
    <p:extLst>
      <p:ext uri="{BB962C8B-B14F-4D97-AF65-F5344CB8AC3E}">
        <p14:creationId xmlns:p14="http://schemas.microsoft.com/office/powerpoint/2010/main" val="3703888398"/>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27595" y="685803"/>
            <a:ext cx="2321755" cy="5492751"/>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6" name="Content Placeholder 2"/>
          <p:cNvSpPr>
            <a:spLocks noGrp="1"/>
          </p:cNvSpPr>
          <p:nvPr>
            <p:ph idx="10"/>
          </p:nvPr>
        </p:nvSpPr>
        <p:spPr>
          <a:xfrm>
            <a:off x="6353908" y="685803"/>
            <a:ext cx="2332892" cy="5492751"/>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2"/>
          <p:cNvSpPr>
            <a:spLocks noGrp="1"/>
          </p:cNvSpPr>
          <p:nvPr>
            <p:ph type="body" sz="quarter" idx="11" hasCustomPrompt="1"/>
          </p:nvPr>
        </p:nvSpPr>
        <p:spPr>
          <a:xfrm>
            <a:off x="1301264" y="6407163"/>
            <a:ext cx="6738787" cy="450851"/>
          </a:xfrm>
        </p:spPr>
        <p:txBody>
          <a:bodyPr/>
          <a:lstStyle>
            <a:lvl1pPr>
              <a:lnSpc>
                <a:spcPct val="85000"/>
              </a:lnSpc>
              <a:buFontTx/>
              <a:buNone/>
              <a:defRPr sz="800" i="0">
                <a:solidFill>
                  <a:schemeClr val="bg2"/>
                </a:solidFill>
                <a:latin typeface="+mn-lt"/>
              </a:defRPr>
            </a:lvl1pPr>
            <a:lvl2pPr>
              <a:lnSpc>
                <a:spcPct val="85000"/>
              </a:lnSpc>
              <a:buFontTx/>
              <a:buNone/>
              <a:defRPr sz="800">
                <a:solidFill>
                  <a:schemeClr val="bg2"/>
                </a:solidFill>
                <a:latin typeface="+mn-lt"/>
              </a:defRPr>
            </a:lvl2pPr>
            <a:lvl3pPr>
              <a:lnSpc>
                <a:spcPct val="85000"/>
              </a:lnSpc>
              <a:buFontTx/>
              <a:buNone/>
              <a:defRPr sz="800">
                <a:solidFill>
                  <a:schemeClr val="bg2"/>
                </a:solidFill>
                <a:latin typeface="+mn-lt"/>
              </a:defRPr>
            </a:lvl3pPr>
            <a:lvl4pPr>
              <a:lnSpc>
                <a:spcPct val="85000"/>
              </a:lnSpc>
              <a:buFontTx/>
              <a:buNone/>
              <a:defRPr sz="800">
                <a:solidFill>
                  <a:schemeClr val="bg2"/>
                </a:solidFill>
                <a:latin typeface="+mn-lt"/>
              </a:defRPr>
            </a:lvl4pPr>
            <a:lvl5pPr marL="0" indent="0">
              <a:lnSpc>
                <a:spcPct val="85000"/>
              </a:lnSpc>
              <a:buFontTx/>
              <a:buNone/>
              <a:defRPr sz="800">
                <a:solidFill>
                  <a:schemeClr val="bg2"/>
                </a:solidFill>
                <a:latin typeface="+mn-lt"/>
              </a:defRPr>
            </a:lvl5pPr>
          </a:lstStyle>
          <a:p>
            <a:pPr lvl="0"/>
            <a:r>
              <a:rPr lang="en-US" dirty="0" smtClean="0"/>
              <a:t>Click to insert attribution</a:t>
            </a:r>
            <a:endParaRPr lang="en-US" dirty="0"/>
          </a:p>
        </p:txBody>
      </p:sp>
    </p:spTree>
    <p:extLst>
      <p:ext uri="{BB962C8B-B14F-4D97-AF65-F5344CB8AC3E}">
        <p14:creationId xmlns:p14="http://schemas.microsoft.com/office/powerpoint/2010/main" val="703659470"/>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 Half">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lang="en-US" dirty="0" smtClean="0"/>
              <a:t>Click to edit Master title style</a:t>
            </a:r>
            <a:endParaRPr lang="en-US" dirty="0"/>
          </a:p>
        </p:txBody>
      </p:sp>
      <p:sp>
        <p:nvSpPr>
          <p:cNvPr id="9" name="Content Placeholder 2"/>
          <p:cNvSpPr>
            <a:spLocks noGrp="1"/>
          </p:cNvSpPr>
          <p:nvPr>
            <p:ph idx="1"/>
          </p:nvPr>
        </p:nvSpPr>
        <p:spPr>
          <a:xfrm>
            <a:off x="3827595" y="3429002"/>
            <a:ext cx="2321755" cy="2749551"/>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Content Placeholder 2"/>
          <p:cNvSpPr>
            <a:spLocks noGrp="1"/>
          </p:cNvSpPr>
          <p:nvPr>
            <p:ph idx="10"/>
          </p:nvPr>
        </p:nvSpPr>
        <p:spPr>
          <a:xfrm>
            <a:off x="6353908" y="3429002"/>
            <a:ext cx="2332892" cy="2749551"/>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3" name="Text Placeholder 2"/>
          <p:cNvSpPr>
            <a:spLocks noGrp="1"/>
          </p:cNvSpPr>
          <p:nvPr>
            <p:ph type="body" sz="quarter" idx="11" hasCustomPrompt="1"/>
          </p:nvPr>
        </p:nvSpPr>
        <p:spPr>
          <a:xfrm>
            <a:off x="1301264" y="6407163"/>
            <a:ext cx="6738787" cy="450851"/>
          </a:xfrm>
        </p:spPr>
        <p:txBody>
          <a:bodyPr/>
          <a:lstStyle>
            <a:lvl1pPr>
              <a:lnSpc>
                <a:spcPct val="85000"/>
              </a:lnSpc>
              <a:buFontTx/>
              <a:buNone/>
              <a:defRPr sz="800" i="0">
                <a:solidFill>
                  <a:schemeClr val="bg2"/>
                </a:solidFill>
                <a:latin typeface="+mn-lt"/>
              </a:defRPr>
            </a:lvl1pPr>
            <a:lvl2pPr>
              <a:lnSpc>
                <a:spcPct val="85000"/>
              </a:lnSpc>
              <a:buFontTx/>
              <a:buNone/>
              <a:defRPr sz="800">
                <a:solidFill>
                  <a:schemeClr val="bg2"/>
                </a:solidFill>
                <a:latin typeface="+mn-lt"/>
              </a:defRPr>
            </a:lvl2pPr>
            <a:lvl3pPr>
              <a:lnSpc>
                <a:spcPct val="85000"/>
              </a:lnSpc>
              <a:buFontTx/>
              <a:buNone/>
              <a:defRPr sz="800">
                <a:solidFill>
                  <a:schemeClr val="bg2"/>
                </a:solidFill>
                <a:latin typeface="+mn-lt"/>
              </a:defRPr>
            </a:lvl3pPr>
            <a:lvl4pPr>
              <a:lnSpc>
                <a:spcPct val="85000"/>
              </a:lnSpc>
              <a:buFontTx/>
              <a:buNone/>
              <a:defRPr sz="800">
                <a:solidFill>
                  <a:schemeClr val="bg2"/>
                </a:solidFill>
                <a:latin typeface="+mn-lt"/>
              </a:defRPr>
            </a:lvl4pPr>
            <a:lvl5pPr marL="0" indent="0">
              <a:lnSpc>
                <a:spcPct val="85000"/>
              </a:lnSpc>
              <a:buFontTx/>
              <a:buNone/>
              <a:defRPr sz="800">
                <a:solidFill>
                  <a:schemeClr val="bg2"/>
                </a:solidFill>
                <a:latin typeface="+mn-lt"/>
              </a:defRPr>
            </a:lvl5pPr>
          </a:lstStyle>
          <a:p>
            <a:pPr lvl="0"/>
            <a:r>
              <a:rPr lang="en-US" dirty="0" smtClean="0"/>
              <a:t>Click to insert attribution</a:t>
            </a:r>
            <a:endParaRPr lang="en-US" dirty="0"/>
          </a:p>
        </p:txBody>
      </p:sp>
    </p:spTree>
    <p:extLst>
      <p:ext uri="{BB962C8B-B14F-4D97-AF65-F5344CB8AC3E}">
        <p14:creationId xmlns:p14="http://schemas.microsoft.com/office/powerpoint/2010/main" val="249398946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 Half">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14" name="Content Placeholder 2"/>
          <p:cNvSpPr>
            <a:spLocks noGrp="1"/>
          </p:cNvSpPr>
          <p:nvPr>
            <p:ph idx="1"/>
          </p:nvPr>
        </p:nvSpPr>
        <p:spPr>
          <a:xfrm>
            <a:off x="3827595" y="3429002"/>
            <a:ext cx="2321755" cy="2749551"/>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5" name="Content Placeholder 2"/>
          <p:cNvSpPr>
            <a:spLocks noGrp="1"/>
          </p:cNvSpPr>
          <p:nvPr>
            <p:ph idx="10"/>
          </p:nvPr>
        </p:nvSpPr>
        <p:spPr>
          <a:xfrm>
            <a:off x="6353908" y="3429002"/>
            <a:ext cx="2332892" cy="2749551"/>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6" name="Content Placeholder 2"/>
          <p:cNvSpPr>
            <a:spLocks noGrp="1"/>
          </p:cNvSpPr>
          <p:nvPr>
            <p:ph idx="11"/>
          </p:nvPr>
        </p:nvSpPr>
        <p:spPr>
          <a:xfrm>
            <a:off x="1301270" y="3429002"/>
            <a:ext cx="2321755" cy="2749551"/>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8" name="Text Placeholder 2"/>
          <p:cNvSpPr>
            <a:spLocks noGrp="1"/>
          </p:cNvSpPr>
          <p:nvPr>
            <p:ph type="body" sz="quarter" idx="12" hasCustomPrompt="1"/>
          </p:nvPr>
        </p:nvSpPr>
        <p:spPr>
          <a:xfrm>
            <a:off x="1301264" y="6407163"/>
            <a:ext cx="6738787" cy="450851"/>
          </a:xfrm>
        </p:spPr>
        <p:txBody>
          <a:bodyPr/>
          <a:lstStyle>
            <a:lvl1pPr>
              <a:lnSpc>
                <a:spcPct val="85000"/>
              </a:lnSpc>
              <a:buFontTx/>
              <a:buNone/>
              <a:defRPr sz="800" i="0">
                <a:solidFill>
                  <a:schemeClr val="bg2"/>
                </a:solidFill>
                <a:latin typeface="+mn-lt"/>
              </a:defRPr>
            </a:lvl1pPr>
            <a:lvl2pPr>
              <a:lnSpc>
                <a:spcPct val="85000"/>
              </a:lnSpc>
              <a:buFontTx/>
              <a:buNone/>
              <a:defRPr sz="800">
                <a:solidFill>
                  <a:schemeClr val="bg2"/>
                </a:solidFill>
                <a:latin typeface="+mn-lt"/>
              </a:defRPr>
            </a:lvl2pPr>
            <a:lvl3pPr>
              <a:lnSpc>
                <a:spcPct val="85000"/>
              </a:lnSpc>
              <a:buFontTx/>
              <a:buNone/>
              <a:defRPr sz="800">
                <a:solidFill>
                  <a:schemeClr val="bg2"/>
                </a:solidFill>
                <a:latin typeface="+mn-lt"/>
              </a:defRPr>
            </a:lvl3pPr>
            <a:lvl4pPr>
              <a:lnSpc>
                <a:spcPct val="85000"/>
              </a:lnSpc>
              <a:buFontTx/>
              <a:buNone/>
              <a:defRPr sz="800">
                <a:solidFill>
                  <a:schemeClr val="bg2"/>
                </a:solidFill>
                <a:latin typeface="+mn-lt"/>
              </a:defRPr>
            </a:lvl4pPr>
            <a:lvl5pPr marL="0" indent="0">
              <a:lnSpc>
                <a:spcPct val="85000"/>
              </a:lnSpc>
              <a:buFontTx/>
              <a:buNone/>
              <a:defRPr sz="800">
                <a:solidFill>
                  <a:schemeClr val="bg2"/>
                </a:solidFill>
                <a:latin typeface="+mn-lt"/>
              </a:defRPr>
            </a:lvl5pPr>
          </a:lstStyle>
          <a:p>
            <a:pPr lvl="0"/>
            <a:r>
              <a:rPr lang="en-US" dirty="0" smtClean="0"/>
              <a:t>Click to insert attribution</a:t>
            </a:r>
            <a:endParaRPr lang="en-US" dirty="0"/>
          </a:p>
        </p:txBody>
      </p:sp>
    </p:spTree>
    <p:extLst>
      <p:ext uri="{BB962C8B-B14F-4D97-AF65-F5344CB8AC3E}">
        <p14:creationId xmlns:p14="http://schemas.microsoft.com/office/powerpoint/2010/main" val="1477515174"/>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94605177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1847" y="685801"/>
            <a:ext cx="2892775" cy="1228028"/>
          </a:xfrm>
          <a:prstGeom prst="rect">
            <a:avLst/>
          </a:prstGeom>
        </p:spPr>
        <p:txBody>
          <a:bodyPr vert="horz" wrap="square" lIns="0" tIns="0" rIns="0" bIns="0" rtlCol="0" anchor="t">
            <a:noAutofit/>
          </a:bodyPr>
          <a:lstStyle/>
          <a:p>
            <a:r>
              <a:rPr lang="en-US" dirty="0" smtClean="0"/>
              <a:t>All Click To Edit Master Title </a:t>
            </a:r>
            <a:br>
              <a:rPr lang="en-US" dirty="0" smtClean="0"/>
            </a:br>
            <a:r>
              <a:rPr lang="en-US" dirty="0" smtClean="0"/>
              <a:t>Style</a:t>
            </a:r>
            <a:endParaRPr lang="en-US" dirty="0"/>
          </a:p>
        </p:txBody>
      </p:sp>
      <p:sp>
        <p:nvSpPr>
          <p:cNvPr id="3" name="Text Placeholder 2"/>
          <p:cNvSpPr>
            <a:spLocks noGrp="1"/>
          </p:cNvSpPr>
          <p:nvPr>
            <p:ph type="body" idx="1"/>
          </p:nvPr>
        </p:nvSpPr>
        <p:spPr>
          <a:xfrm>
            <a:off x="3829078" y="685803"/>
            <a:ext cx="4857722" cy="5492751"/>
          </a:xfrm>
          <a:prstGeom prst="rect">
            <a:avLst/>
          </a:prstGeom>
        </p:spPr>
        <p:txBody>
          <a:bodyPr vert="horz" lIns="0" tIns="0" rIns="0" bIns="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a:p>
            <a:pPr lvl="5"/>
            <a:r>
              <a:rPr lang="en-US" dirty="0" smtClean="0"/>
              <a:t>Sixth level</a:t>
            </a:r>
          </a:p>
          <a:p>
            <a:pPr lvl="6"/>
            <a:r>
              <a:rPr lang="en-US" dirty="0" smtClean="0"/>
              <a:t>Seventh level</a:t>
            </a:r>
          </a:p>
          <a:p>
            <a:pPr lvl="7"/>
            <a:r>
              <a:rPr lang="en-US" dirty="0" smtClean="0"/>
              <a:t>More</a:t>
            </a:r>
          </a:p>
          <a:p>
            <a:pPr lvl="8"/>
            <a:r>
              <a:rPr lang="en-US" dirty="0" smtClean="0"/>
              <a:t>More</a:t>
            </a:r>
          </a:p>
        </p:txBody>
      </p:sp>
      <p:cxnSp>
        <p:nvCxnSpPr>
          <p:cNvPr id="69" name="Straight Connector 68"/>
          <p:cNvCxnSpPr/>
          <p:nvPr/>
        </p:nvCxnSpPr>
        <p:spPr>
          <a:xfrm>
            <a:off x="457200" y="460057"/>
            <a:ext cx="3037414" cy="0"/>
          </a:xfrm>
          <a:prstGeom prst="line">
            <a:avLst/>
          </a:prstGeom>
          <a:ln w="12700">
            <a:solidFill>
              <a:srgbClr val="C99600"/>
            </a:solidFill>
            <a:prstDash val="sysDot"/>
            <a:bevel/>
          </a:ln>
        </p:spPr>
        <p:style>
          <a:lnRef idx="1">
            <a:schemeClr val="accent1"/>
          </a:lnRef>
          <a:fillRef idx="0">
            <a:schemeClr val="accent1"/>
          </a:fillRef>
          <a:effectRef idx="0">
            <a:schemeClr val="accent1"/>
          </a:effectRef>
          <a:fontRef idx="minor">
            <a:schemeClr val="tx1"/>
          </a:fontRef>
        </p:style>
      </p:cxnSp>
      <p:sp>
        <p:nvSpPr>
          <p:cNvPr id="76" name="TextBox 75"/>
          <p:cNvSpPr txBox="1"/>
          <p:nvPr/>
        </p:nvSpPr>
        <p:spPr>
          <a:xfrm>
            <a:off x="8534517" y="6397732"/>
            <a:ext cx="152286" cy="123111"/>
          </a:xfrm>
          <a:prstGeom prst="rect">
            <a:avLst/>
          </a:prstGeom>
          <a:noFill/>
        </p:spPr>
        <p:txBody>
          <a:bodyPr wrap="none" lIns="0" tIns="0" rIns="0" bIns="0" rtlCol="0">
            <a:spAutoFit/>
          </a:bodyPr>
          <a:lstStyle/>
          <a:p>
            <a:pPr algn="r"/>
            <a:fld id="{2385CB4A-7E96-44CA-B116-B71B544B697D}" type="slidenum">
              <a:rPr lang="en-US" sz="800">
                <a:solidFill>
                  <a:srgbClr val="999683"/>
                </a:solidFill>
              </a:rPr>
              <a:pPr algn="r"/>
              <a:t>‹#›</a:t>
            </a:fld>
            <a:endParaRPr lang="en-US" sz="800" dirty="0">
              <a:solidFill>
                <a:srgbClr val="999683"/>
              </a:solidFill>
            </a:endParaRPr>
          </a:p>
        </p:txBody>
      </p:sp>
      <p:sp>
        <p:nvSpPr>
          <p:cNvPr id="117" name="TextBox 116"/>
          <p:cNvSpPr txBox="1"/>
          <p:nvPr/>
        </p:nvSpPr>
        <p:spPr>
          <a:xfrm>
            <a:off x="8317462" y="6397732"/>
            <a:ext cx="38472" cy="123111"/>
          </a:xfrm>
          <a:prstGeom prst="rect">
            <a:avLst/>
          </a:prstGeom>
          <a:noFill/>
        </p:spPr>
        <p:txBody>
          <a:bodyPr wrap="none" lIns="0" tIns="0" rIns="0" bIns="0" rtlCol="0">
            <a:spAutoFit/>
          </a:bodyPr>
          <a:lstStyle/>
          <a:p>
            <a:pPr algn="r"/>
            <a:r>
              <a:rPr lang="en-US" sz="800" dirty="0">
                <a:solidFill>
                  <a:srgbClr val="999683"/>
                </a:solidFill>
              </a:rPr>
              <a:t>|</a:t>
            </a:r>
          </a:p>
        </p:txBody>
      </p:sp>
      <p:cxnSp>
        <p:nvCxnSpPr>
          <p:cNvPr id="11" name="Straight Connector 10"/>
          <p:cNvCxnSpPr/>
          <p:nvPr/>
        </p:nvCxnSpPr>
        <p:spPr>
          <a:xfrm>
            <a:off x="457200" y="6334031"/>
            <a:ext cx="8229600" cy="0"/>
          </a:xfrm>
          <a:prstGeom prst="line">
            <a:avLst/>
          </a:prstGeom>
          <a:ln w="12700">
            <a:solidFill>
              <a:srgbClr val="C99600"/>
            </a:soli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8451193"/>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timing>
    <p:tnLst>
      <p:par>
        <p:cTn id="1" dur="indefinite" restart="never" nodeType="tmRoot"/>
      </p:par>
    </p:tnLst>
  </p:timing>
  <p:txStyles>
    <p:titleStyle>
      <a:lvl1pPr algn="r" defTabSz="914400" rtl="0" eaLnBrk="1" latinLnBrk="0" hangingPunct="1">
        <a:lnSpc>
          <a:spcPct val="95000"/>
        </a:lnSpc>
        <a:spcBef>
          <a:spcPct val="0"/>
        </a:spcBef>
        <a:buNone/>
        <a:defRPr sz="2800" b="0" kern="1200" spc="-150">
          <a:solidFill>
            <a:schemeClr val="tx2">
              <a:lumMod val="60000"/>
              <a:lumOff val="40000"/>
            </a:schemeClr>
          </a:solidFill>
          <a:latin typeface="+mj-lt"/>
          <a:ea typeface="+mj-ea"/>
          <a:cs typeface="+mj-cs"/>
        </a:defRPr>
      </a:lvl1pPr>
    </p:titleStyle>
    <p:bodyStyle>
      <a:lvl1pPr marL="0" indent="0" algn="l" defTabSz="914400" rtl="0" eaLnBrk="1" latinLnBrk="0" hangingPunct="1">
        <a:lnSpc>
          <a:spcPct val="120000"/>
        </a:lnSpc>
        <a:spcBef>
          <a:spcPts val="600"/>
        </a:spcBef>
        <a:spcAft>
          <a:spcPts val="1200"/>
        </a:spcAft>
        <a:buFont typeface="Arial" panose="020B0604020202020204" pitchFamily="34" charset="0"/>
        <a:buChar char="​"/>
        <a:defRPr sz="1500" b="0" i="0" kern="1200">
          <a:solidFill>
            <a:schemeClr val="tx1"/>
          </a:solidFill>
          <a:latin typeface="+mn-lt"/>
          <a:ea typeface="+mn-ea"/>
          <a:cs typeface="+mn-cs"/>
        </a:defRPr>
      </a:lvl1pPr>
      <a:lvl2pPr marL="0" indent="0" algn="l" defTabSz="914400" rtl="0" eaLnBrk="1" latinLnBrk="0" hangingPunct="1">
        <a:lnSpc>
          <a:spcPct val="100000"/>
        </a:lnSpc>
        <a:spcBef>
          <a:spcPts val="0"/>
        </a:spcBef>
        <a:spcAft>
          <a:spcPts val="600"/>
        </a:spcAft>
        <a:buFont typeface="Arial" panose="020B0604020202020204" pitchFamily="34" charset="0"/>
        <a:buChar char="​"/>
        <a:defRPr sz="1500" i="1" kern="1200">
          <a:solidFill>
            <a:schemeClr val="tx2"/>
          </a:solidFill>
          <a:latin typeface="Corbel" panose="020B0503020204020204" pitchFamily="34" charset="0"/>
          <a:ea typeface="+mn-ea"/>
          <a:cs typeface="+mn-cs"/>
        </a:defRPr>
      </a:lvl2pPr>
      <a:lvl3pPr marL="0" indent="0" algn="l" defTabSz="914400" rtl="0" eaLnBrk="1" latinLnBrk="0" hangingPunct="1">
        <a:lnSpc>
          <a:spcPct val="110000"/>
        </a:lnSpc>
        <a:spcBef>
          <a:spcPts val="600"/>
        </a:spcBef>
        <a:spcAft>
          <a:spcPts val="0"/>
        </a:spcAft>
        <a:buFont typeface="Arial" panose="020B0604020202020204" pitchFamily="34" charset="0"/>
        <a:buChar char="​"/>
        <a:defRPr sz="1100" b="1" kern="1200">
          <a:solidFill>
            <a:schemeClr val="accent4"/>
          </a:solidFill>
          <a:latin typeface="Microsoft New Tai Lue" panose="020B0502040204020203" pitchFamily="34" charset="0"/>
          <a:ea typeface="+mn-ea"/>
          <a:cs typeface="Microsoft New Tai Lue" panose="020B0502040204020203" pitchFamily="34" charset="0"/>
        </a:defRPr>
      </a:lvl3pPr>
      <a:lvl4pPr marL="0" indent="0" algn="l" defTabSz="914400" rtl="0" eaLnBrk="1" latinLnBrk="0" hangingPunct="1">
        <a:lnSpc>
          <a:spcPct val="114000"/>
        </a:lnSpc>
        <a:spcBef>
          <a:spcPts val="600"/>
        </a:spcBef>
        <a:spcAft>
          <a:spcPts val="600"/>
        </a:spcAft>
        <a:buFont typeface="Arial" panose="020B0604020202020204" pitchFamily="34" charset="0"/>
        <a:buChar char="​"/>
        <a:defRPr sz="1100" kern="1200">
          <a:solidFill>
            <a:schemeClr val="tx2"/>
          </a:solidFill>
          <a:latin typeface="Microsoft New Tai Lue" panose="020B0502040204020203" pitchFamily="34" charset="0"/>
          <a:ea typeface="+mn-ea"/>
          <a:cs typeface="Microsoft New Tai Lue" panose="020B0502040204020203" pitchFamily="34" charset="0"/>
        </a:defRPr>
      </a:lvl4pPr>
      <a:lvl5pPr marL="171450" indent="-171450" algn="l" defTabSz="914400" rtl="0" eaLnBrk="1" latinLnBrk="0" hangingPunct="1">
        <a:lnSpc>
          <a:spcPct val="95000"/>
        </a:lnSpc>
        <a:spcBef>
          <a:spcPts val="0"/>
        </a:spcBef>
        <a:spcAft>
          <a:spcPts val="600"/>
        </a:spcAft>
        <a:buFont typeface="Arial" panose="020B0604020202020204" pitchFamily="34" charset="0"/>
        <a:buChar char="•"/>
        <a:defRPr sz="1100" kern="1200">
          <a:solidFill>
            <a:schemeClr val="tx2"/>
          </a:solidFill>
          <a:latin typeface="Microsoft New Tai Lue" panose="020B0502040204020203" pitchFamily="34" charset="0"/>
          <a:ea typeface="+mn-ea"/>
          <a:cs typeface="Microsoft New Tai Lue" panose="020B0502040204020203" pitchFamily="34" charset="0"/>
        </a:defRPr>
      </a:lvl5pPr>
      <a:lvl6pPr marL="344488" indent="-173038" algn="l" defTabSz="914400" rtl="0" eaLnBrk="1" latinLnBrk="0" hangingPunct="1">
        <a:lnSpc>
          <a:spcPct val="85000"/>
        </a:lnSpc>
        <a:spcBef>
          <a:spcPct val="20000"/>
        </a:spcBef>
        <a:spcAft>
          <a:spcPts val="600"/>
        </a:spcAft>
        <a:buFont typeface="Arial" panose="020B0604020202020204" pitchFamily="34" charset="0"/>
        <a:buChar char="•"/>
        <a:defRPr sz="1100" kern="1200" baseline="0">
          <a:solidFill>
            <a:schemeClr val="tx2"/>
          </a:solidFill>
          <a:latin typeface="+mn-lt"/>
          <a:ea typeface="+mn-ea"/>
          <a:cs typeface="+mn-cs"/>
        </a:defRPr>
      </a:lvl6pPr>
      <a:lvl7pPr marL="0" indent="0" algn="l" defTabSz="914400" rtl="0" eaLnBrk="1" latinLnBrk="0" hangingPunct="1">
        <a:spcBef>
          <a:spcPts val="600"/>
        </a:spcBef>
        <a:spcAft>
          <a:spcPts val="600"/>
        </a:spcAft>
        <a:buClr>
          <a:schemeClr val="bg2"/>
        </a:buClr>
        <a:buFont typeface="Arial" panose="020B0604020202020204" pitchFamily="34" charset="0"/>
        <a:buChar char="​"/>
        <a:defRPr sz="1500" i="1" kern="1200" baseline="0">
          <a:solidFill>
            <a:schemeClr val="bg2"/>
          </a:solidFill>
          <a:latin typeface="Corbel" panose="020B0503020204020204" pitchFamily="34" charset="0"/>
          <a:ea typeface="+mn-ea"/>
          <a:cs typeface="+mn-cs"/>
        </a:defRPr>
      </a:lvl7pPr>
      <a:lvl8pPr marL="171450" indent="-171450" algn="l" defTabSz="914400" rtl="0" eaLnBrk="1" latinLnBrk="0" hangingPunct="1">
        <a:spcBef>
          <a:spcPts val="0"/>
        </a:spcBef>
        <a:spcAft>
          <a:spcPts val="600"/>
        </a:spcAft>
        <a:buFont typeface="Arial" panose="020B0604020202020204" pitchFamily="34" charset="0"/>
        <a:buChar char="•"/>
        <a:defRPr sz="1100" kern="1200">
          <a:solidFill>
            <a:schemeClr val="bg2"/>
          </a:solidFill>
          <a:latin typeface="Corbel" panose="020B0503020204020204" pitchFamily="34" charset="0"/>
          <a:ea typeface="+mn-ea"/>
          <a:cs typeface="+mn-cs"/>
        </a:defRPr>
      </a:lvl8pPr>
      <a:lvl9pPr marL="344488" indent="-173038" algn="l" defTabSz="914400" rtl="0" eaLnBrk="1" latinLnBrk="0" hangingPunct="1">
        <a:spcBef>
          <a:spcPct val="20000"/>
        </a:spcBef>
        <a:spcAft>
          <a:spcPts val="600"/>
        </a:spcAft>
        <a:buFont typeface="Arial" panose="020B0604020202020204" pitchFamily="34" charset="0"/>
        <a:buChar char="•"/>
        <a:defRPr sz="1100" kern="1200">
          <a:solidFill>
            <a:schemeClr val="bg2"/>
          </a:solidFill>
          <a:latin typeface="Corbel" panose="020B0503020204020204" pitchFamily="34"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71600" y="3581400"/>
            <a:ext cx="5295899" cy="584775"/>
          </a:xfrm>
          <a:prstGeom prst="rect">
            <a:avLst/>
          </a:prstGeom>
        </p:spPr>
        <p:txBody>
          <a:bodyPr wrap="square">
            <a:spAutoFit/>
          </a:bodyPr>
          <a:lstStyle/>
          <a:p>
            <a:pPr algn="r"/>
            <a:r>
              <a:rPr lang="en-US" sz="1600" b="1" dirty="0" smtClean="0">
                <a:solidFill>
                  <a:schemeClr val="tx1">
                    <a:lumMod val="50000"/>
                    <a:lumOff val="50000"/>
                  </a:schemeClr>
                </a:solidFill>
                <a:latin typeface="Lucida Sans" pitchFamily="34" charset="0"/>
                <a:ea typeface="Verdana" pitchFamily="34" charset="0"/>
                <a:cs typeface="Lucida Sans Unicode" pitchFamily="34" charset="0"/>
              </a:rPr>
              <a:t>October </a:t>
            </a:r>
            <a:r>
              <a:rPr lang="en-US" sz="1600" b="1" dirty="0" smtClean="0">
                <a:solidFill>
                  <a:schemeClr val="tx1">
                    <a:lumMod val="50000"/>
                    <a:lumOff val="50000"/>
                  </a:schemeClr>
                </a:solidFill>
                <a:latin typeface="Lucida Sans" pitchFamily="34" charset="0"/>
                <a:ea typeface="Verdana" pitchFamily="34" charset="0"/>
                <a:cs typeface="Lucida Sans Unicode" pitchFamily="34" charset="0"/>
              </a:rPr>
              <a:t>2018</a:t>
            </a:r>
          </a:p>
          <a:p>
            <a:pPr algn="r"/>
            <a:endParaRPr lang="en-US" sz="1600" dirty="0">
              <a:solidFill>
                <a:schemeClr val="tx1">
                  <a:lumMod val="50000"/>
                  <a:lumOff val="50000"/>
                </a:schemeClr>
              </a:solidFill>
              <a:latin typeface="Lucida Sans" pitchFamily="34" charset="0"/>
              <a:ea typeface="Verdana" pitchFamily="34" charset="0"/>
              <a:cs typeface="Lucida Sans Unicode" pitchFamily="34" charset="0"/>
            </a:endParaRPr>
          </a:p>
        </p:txBody>
      </p:sp>
      <p:pic>
        <p:nvPicPr>
          <p:cNvPr id="9" name="Picture 8"/>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668354" y="2029612"/>
            <a:ext cx="999145" cy="570940"/>
          </a:xfrm>
          <a:prstGeom prst="rect">
            <a:avLst/>
          </a:prstGeom>
        </p:spPr>
      </p:pic>
      <p:pic>
        <p:nvPicPr>
          <p:cNvPr id="10" name="Picture 2" descr="University of California President Janet Napolitano,left, talks with &#10;Secretary of State John Kerry, center, accompanied by US Ambassador to Mexico, E. Anthony Wayne, right, and UC Riverside Chancellor Kim Wilcox before they join a bilateral forum on higher education, innovation and research, at the Ministry of Foreign Affairs in Mexico City.&#10;Ministry of Foreign Affairs /AP Images for University of California, Riverside"/>
          <p:cNvPicPr>
            <a:picLocks noChangeAspect="1" noChangeArrowheads="1"/>
          </p:cNvPicPr>
          <p:nvPr/>
        </p:nvPicPr>
        <p:blipFill rotWithShape="1">
          <a:blip r:embed="rId4" cstate="email">
            <a:extLst>
              <a:ext uri="{28A0092B-C50C-407E-A947-70E740481C1C}">
                <a14:useLocalDpi xmlns:a14="http://schemas.microsoft.com/office/drawing/2010/main"/>
              </a:ext>
            </a:extLst>
          </a:blip>
          <a:srcRect/>
          <a:stretch/>
        </p:blipFill>
        <p:spPr bwMode="auto">
          <a:xfrm>
            <a:off x="365485" y="4736594"/>
            <a:ext cx="2012400" cy="1467355"/>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12"/>
          <p:cNvPicPr>
            <a:picLocks noChangeAspect="1"/>
          </p:cNvPicPr>
          <p:nvPr/>
        </p:nvPicPr>
        <p:blipFill rotWithShape="1">
          <a:blip r:embed="rId5" cstate="email">
            <a:extLst>
              <a:ext uri="{28A0092B-C50C-407E-A947-70E740481C1C}">
                <a14:useLocalDpi xmlns:a14="http://schemas.microsoft.com/office/drawing/2010/main"/>
              </a:ext>
            </a:extLst>
          </a:blip>
          <a:srcRect/>
          <a:stretch/>
        </p:blipFill>
        <p:spPr>
          <a:xfrm>
            <a:off x="2433863" y="4736594"/>
            <a:ext cx="2040968" cy="1448245"/>
          </a:xfrm>
          <a:prstGeom prst="rect">
            <a:avLst/>
          </a:prstGeom>
        </p:spPr>
      </p:pic>
      <p:pic>
        <p:nvPicPr>
          <p:cNvPr id="14" name="Picture 2" descr="http://www.engr.ucr.edu/images/home/laserstudentslab.jpg"/>
          <p:cNvPicPr>
            <a:picLocks noChangeAspect="1" noChangeArrowheads="1"/>
          </p:cNvPicPr>
          <p:nvPr/>
        </p:nvPicPr>
        <p:blipFill rotWithShape="1">
          <a:blip r:embed="rId6" cstate="email">
            <a:extLst>
              <a:ext uri="{28A0092B-C50C-407E-A947-70E740481C1C}">
                <a14:useLocalDpi xmlns:a14="http://schemas.microsoft.com/office/drawing/2010/main"/>
              </a:ext>
            </a:extLst>
          </a:blip>
          <a:srcRect/>
          <a:stretch/>
        </p:blipFill>
        <p:spPr bwMode="auto">
          <a:xfrm>
            <a:off x="4532757" y="4736594"/>
            <a:ext cx="2069869" cy="1448245"/>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6"/>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660552" y="4736593"/>
            <a:ext cx="2071817" cy="1448245"/>
          </a:xfrm>
          <a:prstGeom prst="rect">
            <a:avLst/>
          </a:prstGeom>
          <a:noFill/>
          <a:extLst>
            <a:ext uri="{909E8E84-426E-40DD-AFC4-6F175D3DCCD1}">
              <a14:hiddenFill xmlns:a14="http://schemas.microsoft.com/office/drawing/2010/main">
                <a:solidFill>
                  <a:srgbClr val="FFFFFF"/>
                </a:solidFill>
              </a14:hiddenFill>
            </a:ext>
          </a:extLst>
        </p:spPr>
      </p:pic>
      <p:sp>
        <p:nvSpPr>
          <p:cNvPr id="11" name="Title 4"/>
          <p:cNvSpPr txBox="1">
            <a:spLocks/>
          </p:cNvSpPr>
          <p:nvPr/>
        </p:nvSpPr>
        <p:spPr>
          <a:xfrm>
            <a:off x="1800591" y="2643334"/>
            <a:ext cx="4866908" cy="612183"/>
          </a:xfrm>
          <a:prstGeom prst="rect">
            <a:avLst/>
          </a:prstGeom>
        </p:spPr>
        <p:txBody>
          <a:bodyPr vert="horz" wrap="square" lIns="0" tIns="0" rIns="0" bIns="0" rtlCol="0" anchor="t">
            <a:noAutofit/>
          </a:bodyPr>
          <a:lstStyle>
            <a:lvl1pPr algn="r" defTabSz="914400" rtl="0" eaLnBrk="1" latinLnBrk="0" hangingPunct="1">
              <a:lnSpc>
                <a:spcPct val="90000"/>
              </a:lnSpc>
              <a:spcBef>
                <a:spcPct val="0"/>
              </a:spcBef>
              <a:buNone/>
              <a:defRPr sz="6600" b="0" kern="100" cap="all" spc="-200" baseline="0">
                <a:solidFill>
                  <a:schemeClr val="bg1"/>
                </a:solidFill>
                <a:latin typeface="+mj-lt"/>
                <a:ea typeface="+mj-ea"/>
                <a:cs typeface="+mj-cs"/>
              </a:defRPr>
            </a:lvl1pPr>
          </a:lstStyle>
          <a:p>
            <a:r>
              <a:rPr lang="en-US" sz="2400" cap="none" spc="-150" dirty="0" smtClean="0">
                <a:solidFill>
                  <a:schemeClr val="tx1">
                    <a:lumMod val="50000"/>
                    <a:lumOff val="50000"/>
                  </a:schemeClr>
                </a:solidFill>
              </a:rPr>
              <a:t>Budget Model Refinement Discussion</a:t>
            </a:r>
            <a:endParaRPr lang="en-US" sz="2400" cap="none" spc="-150" dirty="0">
              <a:solidFill>
                <a:schemeClr val="tx1">
                  <a:lumMod val="50000"/>
                  <a:lumOff val="50000"/>
                </a:schemeClr>
              </a:solidFill>
            </a:endParaRPr>
          </a:p>
        </p:txBody>
      </p:sp>
    </p:spTree>
    <p:extLst>
      <p:ext uri="{BB962C8B-B14F-4D97-AF65-F5344CB8AC3E}">
        <p14:creationId xmlns:p14="http://schemas.microsoft.com/office/powerpoint/2010/main" val="4581398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81000" y="457200"/>
            <a:ext cx="8077200" cy="954107"/>
          </a:xfrm>
          <a:prstGeom prst="rect">
            <a:avLst/>
          </a:prstGeom>
          <a:noFill/>
        </p:spPr>
        <p:txBody>
          <a:bodyPr wrap="square" rtlCol="0">
            <a:spAutoFit/>
          </a:bodyPr>
          <a:lstStyle/>
          <a:p>
            <a:r>
              <a:rPr lang="en-US" sz="2800" spc="-150" dirty="0" smtClean="0">
                <a:solidFill>
                  <a:schemeClr val="tx2">
                    <a:lumMod val="60000"/>
                    <a:lumOff val="40000"/>
                  </a:schemeClr>
                </a:solidFill>
                <a:latin typeface="+mj-lt"/>
                <a:ea typeface="+mj-ea"/>
                <a:cs typeface="+mj-cs"/>
              </a:rPr>
              <a:t>Rapid Growth of Assessments to Auxiliary Units</a:t>
            </a:r>
          </a:p>
          <a:p>
            <a:endParaRPr lang="en-US" sz="2800" spc="-150" dirty="0">
              <a:solidFill>
                <a:schemeClr val="tx2">
                  <a:lumMod val="60000"/>
                  <a:lumOff val="40000"/>
                </a:schemeClr>
              </a:solidFill>
              <a:latin typeface="+mj-lt"/>
              <a:ea typeface="+mj-ea"/>
              <a:cs typeface="+mj-cs"/>
            </a:endParaRPr>
          </a:p>
        </p:txBody>
      </p:sp>
      <p:sp>
        <p:nvSpPr>
          <p:cNvPr id="2" name="TextBox 1"/>
          <p:cNvSpPr txBox="1"/>
          <p:nvPr/>
        </p:nvSpPr>
        <p:spPr>
          <a:xfrm>
            <a:off x="350520" y="1254601"/>
            <a:ext cx="8229600" cy="3231654"/>
          </a:xfrm>
          <a:prstGeom prst="rect">
            <a:avLst/>
          </a:prstGeom>
          <a:noFill/>
        </p:spPr>
        <p:txBody>
          <a:bodyPr wrap="square" rtlCol="0">
            <a:spAutoFit/>
          </a:bodyPr>
          <a:lstStyle/>
          <a:p>
            <a:r>
              <a:rPr lang="en-US" sz="2000" b="1" dirty="0" smtClean="0">
                <a:solidFill>
                  <a:srgbClr val="44546A"/>
                </a:solidFill>
              </a:rPr>
              <a:t>Context</a:t>
            </a:r>
          </a:p>
          <a:p>
            <a:r>
              <a:rPr lang="en-US" dirty="0" smtClean="0"/>
              <a:t>The rapid growth of central assessments to auxiliary units is an unintended consequence of the budget model</a:t>
            </a:r>
          </a:p>
          <a:p>
            <a:endParaRPr lang="en-US" sz="2000" dirty="0"/>
          </a:p>
          <a:p>
            <a:r>
              <a:rPr lang="en-US" sz="2000" b="1" dirty="0" smtClean="0">
                <a:solidFill>
                  <a:srgbClr val="44546A"/>
                </a:solidFill>
              </a:rPr>
              <a:t>Key Issues</a:t>
            </a:r>
          </a:p>
          <a:p>
            <a:pPr marL="285750" indent="-285750">
              <a:buFont typeface="Arial" panose="020B0604020202020204" pitchFamily="34" charset="0"/>
              <a:buChar char="•"/>
            </a:pPr>
            <a:r>
              <a:rPr lang="en-US" dirty="0" smtClean="0"/>
              <a:t>Student Recreation Center as primary example</a:t>
            </a:r>
          </a:p>
          <a:p>
            <a:pPr marL="285750" indent="-285750">
              <a:buFont typeface="Arial" panose="020B0604020202020204" pitchFamily="34" charset="0"/>
              <a:buChar char="•"/>
            </a:pPr>
            <a:r>
              <a:rPr lang="en-US" dirty="0" smtClean="0"/>
              <a:t>Rapid growth driven in part by student FTE in the indirect cost calculation</a:t>
            </a:r>
          </a:p>
          <a:p>
            <a:pPr marL="285750" indent="-285750">
              <a:buFont typeface="Arial" panose="020B0604020202020204" pitchFamily="34" charset="0"/>
              <a:buChar char="•"/>
            </a:pPr>
            <a:r>
              <a:rPr lang="en-US" dirty="0" smtClean="0"/>
              <a:t>Adjusting for student FTE has material impacts for Rec Center and Dining, but not other auxiliaries</a:t>
            </a:r>
          </a:p>
          <a:p>
            <a:pPr marL="285750" indent="-285750">
              <a:buFont typeface="Arial" panose="020B0604020202020204" pitchFamily="34" charset="0"/>
              <a:buChar char="•"/>
            </a:pPr>
            <a:endParaRPr lang="en-US" dirty="0"/>
          </a:p>
          <a:p>
            <a:endParaRPr lang="en-US" dirty="0" smtClean="0"/>
          </a:p>
        </p:txBody>
      </p:sp>
      <p:graphicFrame>
        <p:nvGraphicFramePr>
          <p:cNvPr id="4" name="Table 3"/>
          <p:cNvGraphicFramePr>
            <a:graphicFrameLocks noGrp="1"/>
          </p:cNvGraphicFramePr>
          <p:nvPr>
            <p:extLst>
              <p:ext uri="{D42A27DB-BD31-4B8C-83A1-F6EECF244321}">
                <p14:modId xmlns:p14="http://schemas.microsoft.com/office/powerpoint/2010/main" val="3785802454"/>
              </p:ext>
            </p:extLst>
          </p:nvPr>
        </p:nvGraphicFramePr>
        <p:xfrm>
          <a:off x="1828800" y="4035834"/>
          <a:ext cx="5638800" cy="2159000"/>
        </p:xfrm>
        <a:graphic>
          <a:graphicData uri="http://schemas.openxmlformats.org/drawingml/2006/table">
            <a:tbl>
              <a:tblPr firstRow="1" bandRow="1">
                <a:tableStyleId>{00A15C55-8517-42AA-B614-E9B94910E393}</a:tableStyleId>
              </a:tblPr>
              <a:tblGrid>
                <a:gridCol w="1879600">
                  <a:extLst>
                    <a:ext uri="{9D8B030D-6E8A-4147-A177-3AD203B41FA5}">
                      <a16:colId xmlns:a16="http://schemas.microsoft.com/office/drawing/2014/main" val="3601776616"/>
                    </a:ext>
                  </a:extLst>
                </a:gridCol>
                <a:gridCol w="1879600">
                  <a:extLst>
                    <a:ext uri="{9D8B030D-6E8A-4147-A177-3AD203B41FA5}">
                      <a16:colId xmlns:a16="http://schemas.microsoft.com/office/drawing/2014/main" val="3204218029"/>
                    </a:ext>
                  </a:extLst>
                </a:gridCol>
                <a:gridCol w="1879600">
                  <a:extLst>
                    <a:ext uri="{9D8B030D-6E8A-4147-A177-3AD203B41FA5}">
                      <a16:colId xmlns:a16="http://schemas.microsoft.com/office/drawing/2014/main" val="837928976"/>
                    </a:ext>
                  </a:extLst>
                </a:gridCol>
              </a:tblGrid>
              <a:tr h="274320">
                <a:tc gridSpan="3">
                  <a:txBody>
                    <a:bodyPr/>
                    <a:lstStyle/>
                    <a:p>
                      <a:pPr algn="ctr"/>
                      <a:r>
                        <a:rPr lang="en-US" sz="1400" dirty="0" smtClean="0"/>
                        <a:t>Student Recreation</a:t>
                      </a:r>
                      <a:r>
                        <a:rPr lang="en-US" sz="1400" baseline="0" dirty="0" smtClean="0"/>
                        <a:t> Center Indirect Costs</a:t>
                      </a:r>
                      <a:endParaRPr lang="en-US" sz="1400" dirty="0"/>
                    </a:p>
                  </a:txBody>
                  <a:tcPr>
                    <a:solidFill>
                      <a:srgbClr val="44546A"/>
                    </a:solidFill>
                  </a:tcPr>
                </a:tc>
                <a:tc hMerge="1">
                  <a:txBody>
                    <a:bodyPr/>
                    <a:lstStyle/>
                    <a:p>
                      <a:endParaRPr lang="en-US" sz="1200" dirty="0"/>
                    </a:p>
                  </a:txBody>
                  <a:tcPr/>
                </a:tc>
                <a:tc hMerge="1">
                  <a:txBody>
                    <a:bodyPr/>
                    <a:lstStyle/>
                    <a:p>
                      <a:pPr algn="ctr"/>
                      <a:endParaRPr lang="en-US" sz="1200" dirty="0"/>
                    </a:p>
                  </a:txBody>
                  <a:tcPr/>
                </a:tc>
                <a:extLst>
                  <a:ext uri="{0D108BD9-81ED-4DB2-BD59-A6C34878D82A}">
                    <a16:rowId xmlns:a16="http://schemas.microsoft.com/office/drawing/2014/main" val="3426291403"/>
                  </a:ext>
                </a:extLst>
              </a:tr>
              <a:tr h="370840">
                <a:tc>
                  <a:txBody>
                    <a:bodyPr/>
                    <a:lstStyle/>
                    <a:p>
                      <a:pPr algn="ctr"/>
                      <a:r>
                        <a:rPr lang="en-US" sz="1400" b="1" dirty="0" smtClean="0"/>
                        <a:t>Year</a:t>
                      </a:r>
                      <a:endParaRPr lang="en-US" sz="1400" b="1" dirty="0"/>
                    </a:p>
                  </a:txBody>
                  <a:tcPr anchor="ctr">
                    <a:solidFill>
                      <a:srgbClr val="D5DCE4"/>
                    </a:solidFill>
                  </a:tcPr>
                </a:tc>
                <a:tc>
                  <a:txBody>
                    <a:bodyPr/>
                    <a:lstStyle/>
                    <a:p>
                      <a:pPr algn="ctr"/>
                      <a:r>
                        <a:rPr lang="en-US" sz="1400" b="1" dirty="0" smtClean="0"/>
                        <a:t>Assessment</a:t>
                      </a:r>
                      <a:endParaRPr lang="en-US" sz="1400" b="1" dirty="0"/>
                    </a:p>
                  </a:txBody>
                  <a:tcPr anchor="ctr">
                    <a:solidFill>
                      <a:srgbClr val="D5DCE4"/>
                    </a:solidFill>
                  </a:tcPr>
                </a:tc>
                <a:tc>
                  <a:txBody>
                    <a:bodyPr/>
                    <a:lstStyle/>
                    <a:p>
                      <a:pPr algn="ctr"/>
                      <a:r>
                        <a:rPr lang="en-US" sz="1400" b="1" dirty="0" smtClean="0"/>
                        <a:t>Percent Increase</a:t>
                      </a:r>
                      <a:endParaRPr lang="en-US" sz="1400" b="1" dirty="0"/>
                    </a:p>
                  </a:txBody>
                  <a:tcPr anchor="ctr">
                    <a:solidFill>
                      <a:srgbClr val="D5DCE4"/>
                    </a:solidFill>
                  </a:tcPr>
                </a:tc>
                <a:extLst>
                  <a:ext uri="{0D108BD9-81ED-4DB2-BD59-A6C34878D82A}">
                    <a16:rowId xmlns:a16="http://schemas.microsoft.com/office/drawing/2014/main" val="4095536539"/>
                  </a:ext>
                </a:extLst>
              </a:tr>
              <a:tr h="370840">
                <a:tc>
                  <a:txBody>
                    <a:bodyPr/>
                    <a:lstStyle/>
                    <a:p>
                      <a:r>
                        <a:rPr lang="en-US" sz="1200" b="1" dirty="0" smtClean="0"/>
                        <a:t>Prior Budget Model</a:t>
                      </a:r>
                      <a:endParaRPr lang="en-US" sz="1200" b="1" dirty="0"/>
                    </a:p>
                  </a:txBody>
                  <a:tcPr anchor="ctr">
                    <a:solidFill>
                      <a:srgbClr val="E7EEEF"/>
                    </a:solidFill>
                  </a:tcPr>
                </a:tc>
                <a:tc>
                  <a:txBody>
                    <a:bodyPr/>
                    <a:lstStyle/>
                    <a:p>
                      <a:pPr algn="ctr"/>
                      <a:r>
                        <a:rPr lang="en-US" sz="1400" dirty="0" smtClean="0"/>
                        <a:t>$318K</a:t>
                      </a:r>
                      <a:endParaRPr lang="en-US" sz="1400" dirty="0"/>
                    </a:p>
                  </a:txBody>
                  <a:tcPr>
                    <a:solidFill>
                      <a:srgbClr val="E7EEEF"/>
                    </a:solidFill>
                  </a:tcPr>
                </a:tc>
                <a:tc>
                  <a:txBody>
                    <a:bodyPr/>
                    <a:lstStyle/>
                    <a:p>
                      <a:pPr algn="ctr"/>
                      <a:endParaRPr lang="en-US" sz="1400" dirty="0"/>
                    </a:p>
                  </a:txBody>
                  <a:tcPr>
                    <a:solidFill>
                      <a:srgbClr val="E7EEEF"/>
                    </a:solidFill>
                  </a:tcPr>
                </a:tc>
                <a:extLst>
                  <a:ext uri="{0D108BD9-81ED-4DB2-BD59-A6C34878D82A}">
                    <a16:rowId xmlns:a16="http://schemas.microsoft.com/office/drawing/2014/main" val="4105541776"/>
                  </a:ext>
                </a:extLst>
              </a:tr>
              <a:tr h="370840">
                <a:tc>
                  <a:txBody>
                    <a:bodyPr/>
                    <a:lstStyle/>
                    <a:p>
                      <a:r>
                        <a:rPr lang="en-US" sz="1200" b="1" dirty="0" smtClean="0"/>
                        <a:t>Year 1 Budget Model</a:t>
                      </a:r>
                      <a:endParaRPr lang="en-US" sz="1200" b="1" dirty="0"/>
                    </a:p>
                  </a:txBody>
                  <a:tcPr anchor="ctr">
                    <a:solidFill>
                      <a:srgbClr val="D5DCE4"/>
                    </a:solidFill>
                  </a:tcPr>
                </a:tc>
                <a:tc>
                  <a:txBody>
                    <a:bodyPr/>
                    <a:lstStyle/>
                    <a:p>
                      <a:pPr algn="ctr"/>
                      <a:r>
                        <a:rPr lang="en-US" sz="1400" dirty="0" smtClean="0"/>
                        <a:t>$815K</a:t>
                      </a:r>
                      <a:endParaRPr lang="en-US" sz="1400" dirty="0"/>
                    </a:p>
                  </a:txBody>
                  <a:tcPr>
                    <a:solidFill>
                      <a:srgbClr val="D5DCE4"/>
                    </a:solidFill>
                  </a:tcPr>
                </a:tc>
                <a:tc>
                  <a:txBody>
                    <a:bodyPr/>
                    <a:lstStyle/>
                    <a:p>
                      <a:pPr algn="ctr"/>
                      <a:r>
                        <a:rPr lang="en-US" sz="1400" dirty="0" smtClean="0"/>
                        <a:t>156%</a:t>
                      </a:r>
                      <a:endParaRPr lang="en-US" sz="1400" dirty="0"/>
                    </a:p>
                  </a:txBody>
                  <a:tcPr>
                    <a:solidFill>
                      <a:srgbClr val="D5DCE4"/>
                    </a:solidFill>
                  </a:tcPr>
                </a:tc>
                <a:extLst>
                  <a:ext uri="{0D108BD9-81ED-4DB2-BD59-A6C34878D82A}">
                    <a16:rowId xmlns:a16="http://schemas.microsoft.com/office/drawing/2014/main" val="3183368675"/>
                  </a:ext>
                </a:extLst>
              </a:tr>
              <a:tr h="370840">
                <a:tc>
                  <a:txBody>
                    <a:bodyPr/>
                    <a:lstStyle/>
                    <a:p>
                      <a:r>
                        <a:rPr lang="en-US" sz="1200" b="1" dirty="0" smtClean="0"/>
                        <a:t>Year 2 Budget Model </a:t>
                      </a:r>
                      <a:endParaRPr lang="en-US" sz="1200" b="1" dirty="0"/>
                    </a:p>
                  </a:txBody>
                  <a:tcPr anchor="ctr">
                    <a:solidFill>
                      <a:srgbClr val="E7EEEF"/>
                    </a:solidFill>
                  </a:tcPr>
                </a:tc>
                <a:tc>
                  <a:txBody>
                    <a:bodyPr/>
                    <a:lstStyle/>
                    <a:p>
                      <a:pPr algn="ctr"/>
                      <a:r>
                        <a:rPr lang="en-US" sz="1400" dirty="0" smtClean="0"/>
                        <a:t>$945K</a:t>
                      </a:r>
                      <a:endParaRPr lang="en-US" sz="1400" dirty="0"/>
                    </a:p>
                  </a:txBody>
                  <a:tcPr>
                    <a:solidFill>
                      <a:srgbClr val="E7EEEF"/>
                    </a:solidFill>
                  </a:tcPr>
                </a:tc>
                <a:tc>
                  <a:txBody>
                    <a:bodyPr/>
                    <a:lstStyle/>
                    <a:p>
                      <a:pPr algn="ctr"/>
                      <a:r>
                        <a:rPr lang="en-US" sz="1400" dirty="0" smtClean="0"/>
                        <a:t>16%</a:t>
                      </a:r>
                      <a:endParaRPr lang="en-US" sz="1400" dirty="0"/>
                    </a:p>
                  </a:txBody>
                  <a:tcPr>
                    <a:solidFill>
                      <a:srgbClr val="E7EEEF"/>
                    </a:solidFill>
                  </a:tcPr>
                </a:tc>
                <a:extLst>
                  <a:ext uri="{0D108BD9-81ED-4DB2-BD59-A6C34878D82A}">
                    <a16:rowId xmlns:a16="http://schemas.microsoft.com/office/drawing/2014/main" val="2074325590"/>
                  </a:ext>
                </a:extLst>
              </a:tr>
              <a:tr h="370840">
                <a:tc>
                  <a:txBody>
                    <a:bodyPr/>
                    <a:lstStyle/>
                    <a:p>
                      <a:r>
                        <a:rPr lang="en-US" sz="1200" b="1" dirty="0" smtClean="0"/>
                        <a:t>Year 3 Budget Model </a:t>
                      </a:r>
                      <a:endParaRPr lang="en-US" sz="1200" b="1" dirty="0"/>
                    </a:p>
                  </a:txBody>
                  <a:tcPr anchor="ctr">
                    <a:solidFill>
                      <a:srgbClr val="D5DCE4"/>
                    </a:solidFill>
                  </a:tcPr>
                </a:tc>
                <a:tc>
                  <a:txBody>
                    <a:bodyPr/>
                    <a:lstStyle/>
                    <a:p>
                      <a:pPr algn="ctr"/>
                      <a:r>
                        <a:rPr lang="en-US" sz="1400" dirty="0" smtClean="0"/>
                        <a:t>$1.07M</a:t>
                      </a:r>
                      <a:endParaRPr lang="en-US" sz="1400" dirty="0"/>
                    </a:p>
                  </a:txBody>
                  <a:tcPr>
                    <a:solidFill>
                      <a:srgbClr val="D5DCE4"/>
                    </a:solidFill>
                  </a:tcPr>
                </a:tc>
                <a:tc>
                  <a:txBody>
                    <a:bodyPr/>
                    <a:lstStyle/>
                    <a:p>
                      <a:pPr algn="ctr"/>
                      <a:r>
                        <a:rPr lang="en-US" sz="1400" dirty="0" smtClean="0"/>
                        <a:t>13%</a:t>
                      </a:r>
                      <a:endParaRPr lang="en-US" sz="1400" dirty="0"/>
                    </a:p>
                  </a:txBody>
                  <a:tcPr>
                    <a:solidFill>
                      <a:srgbClr val="D5DCE4"/>
                    </a:solidFill>
                  </a:tcPr>
                </a:tc>
                <a:extLst>
                  <a:ext uri="{0D108BD9-81ED-4DB2-BD59-A6C34878D82A}">
                    <a16:rowId xmlns:a16="http://schemas.microsoft.com/office/drawing/2014/main" val="2285169488"/>
                  </a:ext>
                </a:extLst>
              </a:tr>
            </a:tbl>
          </a:graphicData>
        </a:graphic>
      </p:graphicFrame>
    </p:spTree>
    <p:extLst>
      <p:ext uri="{BB962C8B-B14F-4D97-AF65-F5344CB8AC3E}">
        <p14:creationId xmlns:p14="http://schemas.microsoft.com/office/powerpoint/2010/main" val="317448488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81000" y="457200"/>
            <a:ext cx="8077200" cy="954107"/>
          </a:xfrm>
          <a:prstGeom prst="rect">
            <a:avLst/>
          </a:prstGeom>
          <a:noFill/>
        </p:spPr>
        <p:txBody>
          <a:bodyPr wrap="square" rtlCol="0">
            <a:spAutoFit/>
          </a:bodyPr>
          <a:lstStyle/>
          <a:p>
            <a:r>
              <a:rPr lang="en-US" sz="2800" spc="-150" dirty="0" smtClean="0">
                <a:solidFill>
                  <a:schemeClr val="tx2">
                    <a:lumMod val="60000"/>
                    <a:lumOff val="40000"/>
                  </a:schemeClr>
                </a:solidFill>
                <a:latin typeface="+mj-lt"/>
                <a:ea typeface="+mj-ea"/>
                <a:cs typeface="+mj-cs"/>
              </a:rPr>
              <a:t>Summer Sessions</a:t>
            </a:r>
          </a:p>
          <a:p>
            <a:endParaRPr lang="en-US" sz="2800" spc="-150" dirty="0">
              <a:solidFill>
                <a:schemeClr val="tx2">
                  <a:lumMod val="60000"/>
                  <a:lumOff val="40000"/>
                </a:schemeClr>
              </a:solidFill>
              <a:latin typeface="+mj-lt"/>
              <a:ea typeface="+mj-ea"/>
              <a:cs typeface="+mj-cs"/>
            </a:endParaRPr>
          </a:p>
        </p:txBody>
      </p:sp>
      <p:sp>
        <p:nvSpPr>
          <p:cNvPr id="2" name="TextBox 1"/>
          <p:cNvSpPr txBox="1"/>
          <p:nvPr/>
        </p:nvSpPr>
        <p:spPr>
          <a:xfrm>
            <a:off x="457200" y="1426076"/>
            <a:ext cx="8229600" cy="3662541"/>
          </a:xfrm>
          <a:prstGeom prst="rect">
            <a:avLst/>
          </a:prstGeom>
          <a:noFill/>
        </p:spPr>
        <p:txBody>
          <a:bodyPr wrap="square" rtlCol="0">
            <a:spAutoFit/>
          </a:bodyPr>
          <a:lstStyle/>
          <a:p>
            <a:r>
              <a:rPr lang="en-US" sz="2400" b="1" dirty="0" smtClean="0">
                <a:solidFill>
                  <a:srgbClr val="44546A"/>
                </a:solidFill>
              </a:rPr>
              <a:t>Context</a:t>
            </a:r>
          </a:p>
          <a:p>
            <a:r>
              <a:rPr lang="en-US" sz="2000" dirty="0" smtClean="0"/>
              <a:t>Summer Session currently operates on an independent legacy structure that is not integrated with Fall, Winter, Spring</a:t>
            </a:r>
          </a:p>
          <a:p>
            <a:endParaRPr lang="en-US" sz="2400" dirty="0"/>
          </a:p>
          <a:p>
            <a:r>
              <a:rPr lang="en-US" sz="2400" b="1" dirty="0" smtClean="0">
                <a:solidFill>
                  <a:srgbClr val="44546A"/>
                </a:solidFill>
              </a:rPr>
              <a:t>Option</a:t>
            </a:r>
          </a:p>
          <a:p>
            <a:r>
              <a:rPr lang="en-US" sz="2000" dirty="0" smtClean="0"/>
              <a:t>Treat Summer as Fall, Winter, Spring, with academic units responsible for scheduling and funding of courses</a:t>
            </a:r>
          </a:p>
          <a:p>
            <a:pPr marL="742950" lvl="1" indent="-285750">
              <a:buFont typeface="Arial" panose="020B0604020202020204" pitchFamily="34" charset="0"/>
              <a:buChar char="•"/>
            </a:pPr>
            <a:r>
              <a:rPr lang="en-US" sz="2000" dirty="0" smtClean="0"/>
              <a:t>Allocation of revenue would be changed to more closely align with Fall, Winter, Spring</a:t>
            </a:r>
          </a:p>
          <a:p>
            <a:pPr marL="742950" lvl="1" indent="-285750">
              <a:buFont typeface="Arial" panose="020B0604020202020204" pitchFamily="34" charset="0"/>
              <a:buChar char="•"/>
            </a:pPr>
            <a:r>
              <a:rPr lang="en-US" sz="2000" dirty="0" smtClean="0"/>
              <a:t>Increasing Summer FTE enrollment increases campus revenue</a:t>
            </a:r>
          </a:p>
          <a:p>
            <a:pPr marL="742950" lvl="1" indent="-285750">
              <a:buFont typeface="Arial" panose="020B0604020202020204" pitchFamily="34" charset="0"/>
              <a:buChar char="•"/>
            </a:pPr>
            <a:r>
              <a:rPr lang="en-US" sz="2000" dirty="0" smtClean="0"/>
              <a:t>Increased Summer enrollment could improve time-to-degree</a:t>
            </a:r>
          </a:p>
        </p:txBody>
      </p:sp>
    </p:spTree>
    <p:extLst>
      <p:ext uri="{BB962C8B-B14F-4D97-AF65-F5344CB8AC3E}">
        <p14:creationId xmlns:p14="http://schemas.microsoft.com/office/powerpoint/2010/main" val="17540204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81000" y="457200"/>
            <a:ext cx="8077200" cy="954107"/>
          </a:xfrm>
          <a:prstGeom prst="rect">
            <a:avLst/>
          </a:prstGeom>
          <a:noFill/>
        </p:spPr>
        <p:txBody>
          <a:bodyPr wrap="square" rtlCol="0">
            <a:spAutoFit/>
          </a:bodyPr>
          <a:lstStyle/>
          <a:p>
            <a:r>
              <a:rPr lang="en-US" sz="2800" spc="-150" dirty="0" smtClean="0">
                <a:solidFill>
                  <a:schemeClr val="tx2">
                    <a:lumMod val="60000"/>
                    <a:lumOff val="40000"/>
                  </a:schemeClr>
                </a:solidFill>
                <a:latin typeface="+mj-lt"/>
                <a:ea typeface="+mj-ea"/>
                <a:cs typeface="+mj-cs"/>
              </a:rPr>
              <a:t>Non-Resident Tuition Income</a:t>
            </a:r>
          </a:p>
          <a:p>
            <a:endParaRPr lang="en-US" sz="2800" spc="-150" dirty="0">
              <a:solidFill>
                <a:schemeClr val="tx2">
                  <a:lumMod val="60000"/>
                  <a:lumOff val="40000"/>
                </a:schemeClr>
              </a:solidFill>
              <a:latin typeface="+mj-lt"/>
              <a:ea typeface="+mj-ea"/>
              <a:cs typeface="+mj-cs"/>
            </a:endParaRPr>
          </a:p>
        </p:txBody>
      </p:sp>
      <p:sp>
        <p:nvSpPr>
          <p:cNvPr id="2" name="TextBox 1"/>
          <p:cNvSpPr txBox="1"/>
          <p:nvPr/>
        </p:nvSpPr>
        <p:spPr>
          <a:xfrm>
            <a:off x="381000" y="1295400"/>
            <a:ext cx="8229600" cy="4278094"/>
          </a:xfrm>
          <a:prstGeom prst="rect">
            <a:avLst/>
          </a:prstGeom>
          <a:noFill/>
        </p:spPr>
        <p:txBody>
          <a:bodyPr wrap="square" rtlCol="0">
            <a:spAutoFit/>
          </a:bodyPr>
          <a:lstStyle/>
          <a:p>
            <a:r>
              <a:rPr lang="en-US" sz="2400" b="1" dirty="0" smtClean="0">
                <a:solidFill>
                  <a:srgbClr val="44546A"/>
                </a:solidFill>
              </a:rPr>
              <a:t>Context</a:t>
            </a:r>
          </a:p>
          <a:p>
            <a:r>
              <a:rPr lang="en-US" sz="2000" dirty="0"/>
              <a:t>Historically, </a:t>
            </a:r>
            <a:r>
              <a:rPr lang="en-US" sz="2000" dirty="0" smtClean="0"/>
              <a:t>non-resident tuition income has been allocated 30% to central resources and 70% to Schools/Colleges. Scholarships </a:t>
            </a:r>
            <a:r>
              <a:rPr lang="en-US" sz="2000" dirty="0"/>
              <a:t>and discounts for non-residents have been funded centrally. </a:t>
            </a:r>
            <a:r>
              <a:rPr lang="en-US" sz="2000" dirty="0" smtClean="0"/>
              <a:t>To be consistent with undergraduate resident tuition, scholarship/discounts will now be taken off the top.  </a:t>
            </a:r>
          </a:p>
          <a:p>
            <a:endParaRPr lang="en-US" sz="2400" dirty="0"/>
          </a:p>
          <a:p>
            <a:r>
              <a:rPr lang="en-US" sz="2400" b="1" dirty="0" smtClean="0">
                <a:solidFill>
                  <a:srgbClr val="44546A"/>
                </a:solidFill>
              </a:rPr>
              <a:t>Key Issues</a:t>
            </a:r>
          </a:p>
          <a:p>
            <a:pPr marL="285750" indent="-285750">
              <a:buFont typeface="Arial" panose="020B0604020202020204" pitchFamily="34" charset="0"/>
              <a:buChar char="•"/>
            </a:pPr>
            <a:r>
              <a:rPr lang="en-US" sz="2000" dirty="0" smtClean="0"/>
              <a:t>Given lack of state support for non-resident students, the current model does not create a sufficient pool at the central campus to support increased growth in the number of non-resident students</a:t>
            </a:r>
          </a:p>
          <a:p>
            <a:pPr marL="285750" indent="-285750">
              <a:buFont typeface="Arial" panose="020B0604020202020204" pitchFamily="34" charset="0"/>
              <a:buChar char="•"/>
            </a:pPr>
            <a:endParaRPr lang="en-US" sz="2000" dirty="0"/>
          </a:p>
          <a:p>
            <a:endParaRPr lang="en-US" sz="2000" dirty="0" smtClean="0"/>
          </a:p>
        </p:txBody>
      </p:sp>
    </p:spTree>
    <p:extLst>
      <p:ext uri="{BB962C8B-B14F-4D97-AF65-F5344CB8AC3E}">
        <p14:creationId xmlns:p14="http://schemas.microsoft.com/office/powerpoint/2010/main" val="387112672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81000" y="457200"/>
            <a:ext cx="8077200" cy="954107"/>
          </a:xfrm>
          <a:prstGeom prst="rect">
            <a:avLst/>
          </a:prstGeom>
          <a:noFill/>
        </p:spPr>
        <p:txBody>
          <a:bodyPr wrap="square" rtlCol="0">
            <a:spAutoFit/>
          </a:bodyPr>
          <a:lstStyle/>
          <a:p>
            <a:r>
              <a:rPr lang="en-US" sz="2800" spc="-150" dirty="0" smtClean="0">
                <a:solidFill>
                  <a:schemeClr val="tx2">
                    <a:lumMod val="60000"/>
                    <a:lumOff val="40000"/>
                  </a:schemeClr>
                </a:solidFill>
                <a:latin typeface="+mj-lt"/>
                <a:ea typeface="+mj-ea"/>
                <a:cs typeface="+mj-cs"/>
              </a:rPr>
              <a:t>Recharge Rationalization</a:t>
            </a:r>
          </a:p>
          <a:p>
            <a:endParaRPr lang="en-US" sz="2800" spc="-150" dirty="0">
              <a:solidFill>
                <a:schemeClr val="tx2">
                  <a:lumMod val="60000"/>
                  <a:lumOff val="40000"/>
                </a:schemeClr>
              </a:solidFill>
              <a:latin typeface="+mj-lt"/>
              <a:ea typeface="+mj-ea"/>
              <a:cs typeface="+mj-cs"/>
            </a:endParaRPr>
          </a:p>
        </p:txBody>
      </p:sp>
      <p:sp>
        <p:nvSpPr>
          <p:cNvPr id="2" name="TextBox 1"/>
          <p:cNvSpPr txBox="1"/>
          <p:nvPr/>
        </p:nvSpPr>
        <p:spPr>
          <a:xfrm>
            <a:off x="381000" y="1219200"/>
            <a:ext cx="8229600" cy="5170646"/>
          </a:xfrm>
          <a:prstGeom prst="rect">
            <a:avLst/>
          </a:prstGeom>
          <a:noFill/>
        </p:spPr>
        <p:txBody>
          <a:bodyPr wrap="square" rtlCol="0">
            <a:spAutoFit/>
          </a:bodyPr>
          <a:lstStyle/>
          <a:p>
            <a:r>
              <a:rPr lang="en-US" sz="2000" b="1" dirty="0" smtClean="0">
                <a:solidFill>
                  <a:srgbClr val="44546A"/>
                </a:solidFill>
              </a:rPr>
              <a:t>Context</a:t>
            </a:r>
          </a:p>
          <a:p>
            <a:r>
              <a:rPr lang="en-US" dirty="0" smtClean="0"/>
              <a:t>Under recharge rationalization, $20M in budgets from recharge funds was transferred to general funds (19900). This figure includes $7M in core funds to Service Provider units to stabilize budgets and for those units to offer core services free of charge. </a:t>
            </a:r>
          </a:p>
          <a:p>
            <a:endParaRPr lang="en-US" sz="2000" dirty="0"/>
          </a:p>
          <a:p>
            <a:r>
              <a:rPr lang="en-US" sz="2000" b="1" dirty="0" smtClean="0">
                <a:solidFill>
                  <a:srgbClr val="44546A"/>
                </a:solidFill>
              </a:rPr>
              <a:t>Key Issues</a:t>
            </a:r>
          </a:p>
          <a:p>
            <a:pPr marL="285750" indent="-285750">
              <a:buFont typeface="Arial" panose="020B0604020202020204" pitchFamily="34" charset="0"/>
              <a:buChar char="•"/>
            </a:pPr>
            <a:r>
              <a:rPr lang="en-US" dirty="0" smtClean="0"/>
              <a:t>Unintended consequences included increased fixed costs coupled with unsustainable demand</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Lack of renewal and replacement funding in budgets at the time of recharge rationalization meant that the process merely maintained inadequate existing funding levels in former recharge operations (did not represent a funding augmentation)</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endParaRPr lang="en-US" sz="2000" dirty="0"/>
          </a:p>
        </p:txBody>
      </p:sp>
    </p:spTree>
    <p:extLst>
      <p:ext uri="{BB962C8B-B14F-4D97-AF65-F5344CB8AC3E}">
        <p14:creationId xmlns:p14="http://schemas.microsoft.com/office/powerpoint/2010/main" val="86722794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81000" y="457200"/>
            <a:ext cx="8077200" cy="954107"/>
          </a:xfrm>
          <a:prstGeom prst="rect">
            <a:avLst/>
          </a:prstGeom>
          <a:noFill/>
        </p:spPr>
        <p:txBody>
          <a:bodyPr wrap="square" rtlCol="0">
            <a:spAutoFit/>
          </a:bodyPr>
          <a:lstStyle/>
          <a:p>
            <a:r>
              <a:rPr lang="en-US" sz="2800" spc="-150" dirty="0" smtClean="0">
                <a:solidFill>
                  <a:schemeClr val="tx2">
                    <a:lumMod val="60000"/>
                    <a:lumOff val="40000"/>
                  </a:schemeClr>
                </a:solidFill>
                <a:latin typeface="+mj-lt"/>
                <a:ea typeface="+mj-ea"/>
                <a:cs typeface="+mj-cs"/>
              </a:rPr>
              <a:t>Overall Policy Issues</a:t>
            </a:r>
          </a:p>
          <a:p>
            <a:endParaRPr lang="en-US" sz="2800" spc="-150" dirty="0">
              <a:solidFill>
                <a:schemeClr val="tx2">
                  <a:lumMod val="60000"/>
                  <a:lumOff val="40000"/>
                </a:schemeClr>
              </a:solidFill>
              <a:latin typeface="+mj-lt"/>
              <a:ea typeface="+mj-ea"/>
              <a:cs typeface="+mj-cs"/>
            </a:endParaRPr>
          </a:p>
        </p:txBody>
      </p:sp>
      <p:graphicFrame>
        <p:nvGraphicFramePr>
          <p:cNvPr id="2" name="Table 1"/>
          <p:cNvGraphicFramePr>
            <a:graphicFrameLocks noGrp="1"/>
          </p:cNvGraphicFramePr>
          <p:nvPr>
            <p:extLst>
              <p:ext uri="{D42A27DB-BD31-4B8C-83A1-F6EECF244321}">
                <p14:modId xmlns:p14="http://schemas.microsoft.com/office/powerpoint/2010/main" val="2202224722"/>
              </p:ext>
            </p:extLst>
          </p:nvPr>
        </p:nvGraphicFramePr>
        <p:xfrm>
          <a:off x="762000" y="1066800"/>
          <a:ext cx="7696200" cy="5004132"/>
        </p:xfrm>
        <a:graphic>
          <a:graphicData uri="http://schemas.openxmlformats.org/drawingml/2006/table">
            <a:tbl>
              <a:tblPr firstRow="1" bandRow="1">
                <a:tableStyleId>{00A15C55-8517-42AA-B614-E9B94910E393}</a:tableStyleId>
              </a:tblPr>
              <a:tblGrid>
                <a:gridCol w="2133600">
                  <a:extLst>
                    <a:ext uri="{9D8B030D-6E8A-4147-A177-3AD203B41FA5}">
                      <a16:colId xmlns:a16="http://schemas.microsoft.com/office/drawing/2014/main" val="1446824271"/>
                    </a:ext>
                  </a:extLst>
                </a:gridCol>
                <a:gridCol w="5562600">
                  <a:extLst>
                    <a:ext uri="{9D8B030D-6E8A-4147-A177-3AD203B41FA5}">
                      <a16:colId xmlns:a16="http://schemas.microsoft.com/office/drawing/2014/main" val="1917389848"/>
                    </a:ext>
                  </a:extLst>
                </a:gridCol>
              </a:tblGrid>
              <a:tr h="342909">
                <a:tc>
                  <a:txBody>
                    <a:bodyPr/>
                    <a:lstStyle/>
                    <a:p>
                      <a:pPr algn="ctr"/>
                      <a:r>
                        <a:rPr lang="en-US" sz="1400" dirty="0" smtClean="0"/>
                        <a:t>Topic</a:t>
                      </a:r>
                      <a:endParaRPr lang="en-US" sz="1400" dirty="0"/>
                    </a:p>
                  </a:txBody>
                  <a:tcPr anchor="ctr">
                    <a:solidFill>
                      <a:srgbClr val="44546A"/>
                    </a:solidFill>
                  </a:tcPr>
                </a:tc>
                <a:tc>
                  <a:txBody>
                    <a:bodyPr/>
                    <a:lstStyle/>
                    <a:p>
                      <a:pPr algn="ctr"/>
                      <a:r>
                        <a:rPr lang="en-US" sz="1400" dirty="0" smtClean="0"/>
                        <a:t>Description</a:t>
                      </a:r>
                      <a:endParaRPr lang="en-US" sz="1400" dirty="0"/>
                    </a:p>
                  </a:txBody>
                  <a:tcPr anchor="ctr">
                    <a:solidFill>
                      <a:srgbClr val="44546A"/>
                    </a:solidFill>
                  </a:tcPr>
                </a:tc>
                <a:extLst>
                  <a:ext uri="{0D108BD9-81ED-4DB2-BD59-A6C34878D82A}">
                    <a16:rowId xmlns:a16="http://schemas.microsoft.com/office/drawing/2014/main" val="3884238197"/>
                  </a:ext>
                </a:extLst>
              </a:tr>
              <a:tr h="422766">
                <a:tc>
                  <a:txBody>
                    <a:bodyPr/>
                    <a:lstStyle/>
                    <a:p>
                      <a:pPr algn="ctr"/>
                      <a:r>
                        <a:rPr lang="en-US" sz="1100" b="1" dirty="0" smtClean="0"/>
                        <a:t>Need for Increased</a:t>
                      </a:r>
                      <a:r>
                        <a:rPr lang="en-US" sz="1100" b="1" baseline="0" dirty="0" smtClean="0"/>
                        <a:t> Central Funds and “Reserves”</a:t>
                      </a:r>
                      <a:endParaRPr lang="en-US" sz="1100" b="1" dirty="0"/>
                    </a:p>
                  </a:txBody>
                  <a:tcPr anchor="ctr">
                    <a:solidFill>
                      <a:srgbClr val="D5DCE4"/>
                    </a:solidFill>
                  </a:tcPr>
                </a:tc>
                <a:tc>
                  <a:txBody>
                    <a:bodyPr/>
                    <a:lstStyle/>
                    <a:p>
                      <a:r>
                        <a:rPr lang="en-US" sz="1100" dirty="0" smtClean="0"/>
                        <a:t>The current model does not provide sufficient resources to the central campus for strategic</a:t>
                      </a:r>
                      <a:r>
                        <a:rPr lang="en-US" sz="1100" baseline="0" dirty="0" smtClean="0"/>
                        <a:t> investment. </a:t>
                      </a:r>
                      <a:endParaRPr lang="en-US" sz="1100" dirty="0"/>
                    </a:p>
                  </a:txBody>
                  <a:tcPr anchor="ctr">
                    <a:solidFill>
                      <a:srgbClr val="D5DCE4"/>
                    </a:solidFill>
                  </a:tcPr>
                </a:tc>
                <a:extLst>
                  <a:ext uri="{0D108BD9-81ED-4DB2-BD59-A6C34878D82A}">
                    <a16:rowId xmlns:a16="http://schemas.microsoft.com/office/drawing/2014/main" val="1453927284"/>
                  </a:ext>
                </a:extLst>
              </a:tr>
              <a:tr h="422766">
                <a:tc>
                  <a:txBody>
                    <a:bodyPr/>
                    <a:lstStyle/>
                    <a:p>
                      <a:pPr algn="ctr"/>
                      <a:r>
                        <a:rPr lang="en-US" sz="1100" b="1" dirty="0" smtClean="0"/>
                        <a:t>Existing Base</a:t>
                      </a:r>
                      <a:r>
                        <a:rPr lang="en-US" sz="1100" b="1" baseline="0" dirty="0" smtClean="0"/>
                        <a:t> Budgets</a:t>
                      </a:r>
                      <a:endParaRPr lang="en-US" sz="1100" b="1" dirty="0"/>
                    </a:p>
                  </a:txBody>
                  <a:tcPr anchor="ctr">
                    <a:solidFill>
                      <a:srgbClr val="E7EEEF"/>
                    </a:solidFill>
                  </a:tcPr>
                </a:tc>
                <a:tc>
                  <a:txBody>
                    <a:bodyPr/>
                    <a:lstStyle/>
                    <a:p>
                      <a:r>
                        <a:rPr lang="en-US" sz="1100" dirty="0" smtClean="0"/>
                        <a:t>New model made the de</a:t>
                      </a:r>
                      <a:r>
                        <a:rPr lang="en-US" sz="1100" baseline="0" dirty="0" smtClean="0"/>
                        <a:t> facto assumption that the existing allocation of base resources was reasonable and appropriate for all units.</a:t>
                      </a:r>
                      <a:endParaRPr lang="en-US" sz="1100" dirty="0"/>
                    </a:p>
                  </a:txBody>
                  <a:tcPr anchor="ctr">
                    <a:solidFill>
                      <a:srgbClr val="E7EEEF"/>
                    </a:solidFill>
                  </a:tcPr>
                </a:tc>
                <a:extLst>
                  <a:ext uri="{0D108BD9-81ED-4DB2-BD59-A6C34878D82A}">
                    <a16:rowId xmlns:a16="http://schemas.microsoft.com/office/drawing/2014/main" val="1242570453"/>
                  </a:ext>
                </a:extLst>
              </a:tr>
              <a:tr h="422766">
                <a:tc>
                  <a:txBody>
                    <a:bodyPr/>
                    <a:lstStyle/>
                    <a:p>
                      <a:pPr algn="ctr"/>
                      <a:r>
                        <a:rPr lang="en-US" sz="1100" b="1" dirty="0" smtClean="0"/>
                        <a:t>Economic Downturn</a:t>
                      </a:r>
                      <a:endParaRPr lang="en-US" sz="1100" b="1" dirty="0"/>
                    </a:p>
                  </a:txBody>
                  <a:tcPr anchor="ctr">
                    <a:solidFill>
                      <a:srgbClr val="D5DCE4"/>
                    </a:solidFill>
                  </a:tcPr>
                </a:tc>
                <a:tc>
                  <a:txBody>
                    <a:bodyPr/>
                    <a:lstStyle/>
                    <a:p>
                      <a:r>
                        <a:rPr lang="en-US" sz="1100" dirty="0" smtClean="0"/>
                        <a:t>New model assumes the influx of new resources every year</a:t>
                      </a:r>
                      <a:r>
                        <a:rPr lang="en-US" sz="1100" baseline="0" dirty="0" smtClean="0"/>
                        <a:t> as well as adequate funding for fixed cost increases. </a:t>
                      </a:r>
                      <a:endParaRPr lang="en-US" sz="1100" dirty="0"/>
                    </a:p>
                  </a:txBody>
                  <a:tcPr anchor="ctr">
                    <a:solidFill>
                      <a:srgbClr val="D5DCE4"/>
                    </a:solidFill>
                  </a:tcPr>
                </a:tc>
                <a:extLst>
                  <a:ext uri="{0D108BD9-81ED-4DB2-BD59-A6C34878D82A}">
                    <a16:rowId xmlns:a16="http://schemas.microsoft.com/office/drawing/2014/main" val="3514372480"/>
                  </a:ext>
                </a:extLst>
              </a:tr>
              <a:tr h="422766">
                <a:tc>
                  <a:txBody>
                    <a:bodyPr/>
                    <a:lstStyle/>
                    <a:p>
                      <a:pPr algn="ctr"/>
                      <a:r>
                        <a:rPr lang="en-US" sz="1100" b="1" dirty="0" smtClean="0"/>
                        <a:t>Performance Funding</a:t>
                      </a:r>
                      <a:endParaRPr lang="en-US" sz="1100" b="1" dirty="0"/>
                    </a:p>
                  </a:txBody>
                  <a:tcPr anchor="ctr">
                    <a:solidFill>
                      <a:srgbClr val="E7EEEF"/>
                    </a:solidFill>
                  </a:tcPr>
                </a:tc>
                <a:tc>
                  <a:txBody>
                    <a:bodyPr/>
                    <a:lstStyle/>
                    <a:p>
                      <a:r>
                        <a:rPr lang="en-US" sz="1100" dirty="0" smtClean="0"/>
                        <a:t>Important part of model,</a:t>
                      </a:r>
                      <a:r>
                        <a:rPr lang="en-US" sz="1100" baseline="0" dirty="0" smtClean="0"/>
                        <a:t> but currently not financially able to implement. One option is to provide one-time allocations for defined high-value priorities. </a:t>
                      </a:r>
                      <a:endParaRPr lang="en-US" sz="1100" dirty="0"/>
                    </a:p>
                  </a:txBody>
                  <a:tcPr anchor="ctr">
                    <a:solidFill>
                      <a:srgbClr val="E7EEEF"/>
                    </a:solidFill>
                  </a:tcPr>
                </a:tc>
                <a:extLst>
                  <a:ext uri="{0D108BD9-81ED-4DB2-BD59-A6C34878D82A}">
                    <a16:rowId xmlns:a16="http://schemas.microsoft.com/office/drawing/2014/main" val="363530165"/>
                  </a:ext>
                </a:extLst>
              </a:tr>
              <a:tr h="422766">
                <a:tc>
                  <a:txBody>
                    <a:bodyPr/>
                    <a:lstStyle/>
                    <a:p>
                      <a:pPr algn="ctr"/>
                      <a:r>
                        <a:rPr lang="en-US" sz="1100" b="1" dirty="0" smtClean="0"/>
                        <a:t>Sustainability</a:t>
                      </a:r>
                      <a:endParaRPr lang="en-US" sz="1100" b="1" dirty="0"/>
                    </a:p>
                  </a:txBody>
                  <a:tcPr anchor="ctr">
                    <a:solidFill>
                      <a:srgbClr val="D5DCE4"/>
                    </a:solidFill>
                  </a:tcPr>
                </a:tc>
                <a:tc>
                  <a:txBody>
                    <a:bodyPr/>
                    <a:lstStyle/>
                    <a:p>
                      <a:r>
                        <a:rPr lang="en-US" sz="1100" dirty="0" smtClean="0"/>
                        <a:t>UC system has an aggressive Carbon</a:t>
                      </a:r>
                      <a:r>
                        <a:rPr lang="en-US" sz="1100" baseline="0" dirty="0" smtClean="0"/>
                        <a:t> Neutral/100% Renewable Energy goal for the near term, but there are no significant sustainability measures currently in the budget model. </a:t>
                      </a:r>
                      <a:endParaRPr lang="en-US" sz="1100" dirty="0"/>
                    </a:p>
                  </a:txBody>
                  <a:tcPr anchor="ctr">
                    <a:solidFill>
                      <a:srgbClr val="D5DCE4"/>
                    </a:solidFill>
                  </a:tcPr>
                </a:tc>
                <a:extLst>
                  <a:ext uri="{0D108BD9-81ED-4DB2-BD59-A6C34878D82A}">
                    <a16:rowId xmlns:a16="http://schemas.microsoft.com/office/drawing/2014/main" val="1299921704"/>
                  </a:ext>
                </a:extLst>
              </a:tr>
              <a:tr h="485463">
                <a:tc>
                  <a:txBody>
                    <a:bodyPr/>
                    <a:lstStyle/>
                    <a:p>
                      <a:pPr algn="ctr"/>
                      <a:r>
                        <a:rPr lang="en-US" sz="1100" b="1" dirty="0" smtClean="0"/>
                        <a:t>Strategic Plan </a:t>
                      </a:r>
                      <a:endParaRPr lang="en-US" sz="1100" b="1" dirty="0"/>
                    </a:p>
                  </a:txBody>
                  <a:tcPr anchor="ctr">
                    <a:solidFill>
                      <a:srgbClr val="E7EEEF"/>
                    </a:solidFill>
                  </a:tcPr>
                </a:tc>
                <a:tc>
                  <a:txBody>
                    <a:bodyPr/>
                    <a:lstStyle/>
                    <a:p>
                      <a:r>
                        <a:rPr lang="en-US" sz="1100" baseline="0" dirty="0" smtClean="0"/>
                        <a:t>The annual budget process should begin with a focused discussion of the strategic plan and identify goals and objectives for the upcoming cycle. </a:t>
                      </a:r>
                      <a:endParaRPr lang="en-US" sz="1100" dirty="0"/>
                    </a:p>
                  </a:txBody>
                  <a:tcPr anchor="ctr">
                    <a:solidFill>
                      <a:srgbClr val="E7EEEF"/>
                    </a:solidFill>
                  </a:tcPr>
                </a:tc>
                <a:extLst>
                  <a:ext uri="{0D108BD9-81ED-4DB2-BD59-A6C34878D82A}">
                    <a16:rowId xmlns:a16="http://schemas.microsoft.com/office/drawing/2014/main" val="352197349"/>
                  </a:ext>
                </a:extLst>
              </a:tr>
              <a:tr h="422766">
                <a:tc>
                  <a:txBody>
                    <a:bodyPr/>
                    <a:lstStyle/>
                    <a:p>
                      <a:pPr algn="ctr"/>
                      <a:r>
                        <a:rPr lang="en-US" sz="1100" b="1" dirty="0" smtClean="0"/>
                        <a:t>Specialized Campus Programs/Units </a:t>
                      </a:r>
                      <a:endParaRPr lang="en-US" sz="1100" b="1" dirty="0"/>
                    </a:p>
                  </a:txBody>
                  <a:tcPr anchor="ctr">
                    <a:solidFill>
                      <a:srgbClr val="D5DCE4"/>
                    </a:solidFill>
                  </a:tcPr>
                </a:tc>
                <a:tc>
                  <a:txBody>
                    <a:bodyPr/>
                    <a:lstStyle/>
                    <a:p>
                      <a:r>
                        <a:rPr lang="en-US" sz="1100" dirty="0" smtClean="0"/>
                        <a:t>The budget model does not address a number of specialized programs, including Natural Reserves Program, Ag Ops and the Botanic</a:t>
                      </a:r>
                      <a:r>
                        <a:rPr lang="en-US" sz="1100" baseline="0" dirty="0" smtClean="0"/>
                        <a:t> Gardens.</a:t>
                      </a:r>
                      <a:endParaRPr lang="en-US" sz="1100" dirty="0"/>
                    </a:p>
                  </a:txBody>
                  <a:tcPr anchor="ctr">
                    <a:solidFill>
                      <a:srgbClr val="D5DCE4"/>
                    </a:solidFill>
                  </a:tcPr>
                </a:tc>
                <a:extLst>
                  <a:ext uri="{0D108BD9-81ED-4DB2-BD59-A6C34878D82A}">
                    <a16:rowId xmlns:a16="http://schemas.microsoft.com/office/drawing/2014/main" val="2687721317"/>
                  </a:ext>
                </a:extLst>
              </a:tr>
              <a:tr h="403266">
                <a:tc>
                  <a:txBody>
                    <a:bodyPr/>
                    <a:lstStyle/>
                    <a:p>
                      <a:pPr algn="ctr"/>
                      <a:r>
                        <a:rPr lang="en-US" sz="1100" b="1" dirty="0" smtClean="0"/>
                        <a:t>Online Education</a:t>
                      </a:r>
                      <a:r>
                        <a:rPr lang="en-US" sz="1100" b="1" baseline="0" dirty="0" smtClean="0"/>
                        <a:t> Incentives </a:t>
                      </a:r>
                      <a:endParaRPr lang="en-US" sz="1100" b="1" dirty="0"/>
                    </a:p>
                  </a:txBody>
                  <a:tcPr anchor="ctr">
                    <a:solidFill>
                      <a:srgbClr val="E7EEEF"/>
                    </a:solidFill>
                  </a:tcPr>
                </a:tc>
                <a:tc>
                  <a:txBody>
                    <a:bodyPr/>
                    <a:lstStyle/>
                    <a:p>
                      <a:r>
                        <a:rPr lang="en-US" sz="1100" dirty="0" smtClean="0"/>
                        <a:t>Should there be incentives for online education in the budget model?</a:t>
                      </a:r>
                      <a:endParaRPr lang="en-US" sz="1100" dirty="0"/>
                    </a:p>
                  </a:txBody>
                  <a:tcPr anchor="ctr">
                    <a:solidFill>
                      <a:srgbClr val="E7EEEF"/>
                    </a:solidFill>
                  </a:tcPr>
                </a:tc>
                <a:extLst>
                  <a:ext uri="{0D108BD9-81ED-4DB2-BD59-A6C34878D82A}">
                    <a16:rowId xmlns:a16="http://schemas.microsoft.com/office/drawing/2014/main" val="2820251584"/>
                  </a:ext>
                </a:extLst>
              </a:tr>
              <a:tr h="422766">
                <a:tc>
                  <a:txBody>
                    <a:bodyPr/>
                    <a:lstStyle/>
                    <a:p>
                      <a:pPr algn="ctr"/>
                      <a:r>
                        <a:rPr lang="en-US" sz="1100" b="1" dirty="0" smtClean="0"/>
                        <a:t>Multi-Year</a:t>
                      </a:r>
                    </a:p>
                    <a:p>
                      <a:pPr algn="ctr"/>
                      <a:r>
                        <a:rPr lang="en-US" sz="1100" b="1" dirty="0" smtClean="0"/>
                        <a:t> Budget Model </a:t>
                      </a:r>
                      <a:endParaRPr lang="en-US" sz="1100" b="1" dirty="0"/>
                    </a:p>
                  </a:txBody>
                  <a:tcPr anchor="ctr">
                    <a:solidFill>
                      <a:srgbClr val="D5DCE4"/>
                    </a:solidFill>
                  </a:tcPr>
                </a:tc>
                <a:tc>
                  <a:txBody>
                    <a:bodyPr/>
                    <a:lstStyle/>
                    <a:p>
                      <a:r>
                        <a:rPr lang="en-US" sz="1100" dirty="0" smtClean="0"/>
                        <a:t>The current</a:t>
                      </a:r>
                      <a:r>
                        <a:rPr lang="en-US" sz="1100" baseline="0" dirty="0" smtClean="0"/>
                        <a:t> budget model calls for units to budget one year at a time.</a:t>
                      </a:r>
                      <a:endParaRPr lang="en-US" sz="1100" dirty="0"/>
                    </a:p>
                  </a:txBody>
                  <a:tcPr anchor="ctr">
                    <a:solidFill>
                      <a:srgbClr val="D5DCE4"/>
                    </a:solidFill>
                  </a:tcPr>
                </a:tc>
                <a:extLst>
                  <a:ext uri="{0D108BD9-81ED-4DB2-BD59-A6C34878D82A}">
                    <a16:rowId xmlns:a16="http://schemas.microsoft.com/office/drawing/2014/main" val="649769720"/>
                  </a:ext>
                </a:extLst>
              </a:tr>
              <a:tr h="422766">
                <a:tc>
                  <a:txBody>
                    <a:bodyPr/>
                    <a:lstStyle/>
                    <a:p>
                      <a:pPr algn="ctr"/>
                      <a:r>
                        <a:rPr lang="en-US" sz="1100" b="1" dirty="0" smtClean="0"/>
                        <a:t>Master’s Tuition</a:t>
                      </a:r>
                    </a:p>
                    <a:p>
                      <a:pPr algn="ctr"/>
                      <a:r>
                        <a:rPr lang="en-US" sz="1100" b="1" dirty="0" smtClean="0"/>
                        <a:t> by Program</a:t>
                      </a:r>
                      <a:endParaRPr lang="en-US" sz="1100" b="1" dirty="0"/>
                    </a:p>
                  </a:txBody>
                  <a:tcPr anchor="ctr">
                    <a:solidFill>
                      <a:srgbClr val="E7EEEF"/>
                    </a:solidFill>
                  </a:tcPr>
                </a:tc>
                <a:tc>
                  <a:txBody>
                    <a:bodyPr/>
                    <a:lstStyle/>
                    <a:p>
                      <a:r>
                        <a:rPr lang="en-US" sz="1100" dirty="0" smtClean="0"/>
                        <a:t>The current budget model allocates Master’s Tuition at the School/College</a:t>
                      </a:r>
                      <a:r>
                        <a:rPr lang="en-US" sz="1100" baseline="0" dirty="0" smtClean="0"/>
                        <a:t> level. One option to provide incentives to departments to grow Masters programs is to have part of the allocation at the program level. </a:t>
                      </a:r>
                      <a:endParaRPr lang="en-US" sz="1100" dirty="0"/>
                    </a:p>
                  </a:txBody>
                  <a:tcPr anchor="ctr">
                    <a:solidFill>
                      <a:srgbClr val="E7EEEF"/>
                    </a:solidFill>
                  </a:tcPr>
                </a:tc>
                <a:extLst>
                  <a:ext uri="{0D108BD9-81ED-4DB2-BD59-A6C34878D82A}">
                    <a16:rowId xmlns:a16="http://schemas.microsoft.com/office/drawing/2014/main" val="1971584489"/>
                  </a:ext>
                </a:extLst>
              </a:tr>
            </a:tbl>
          </a:graphicData>
        </a:graphic>
      </p:graphicFrame>
    </p:spTree>
    <p:extLst>
      <p:ext uri="{BB962C8B-B14F-4D97-AF65-F5344CB8AC3E}">
        <p14:creationId xmlns:p14="http://schemas.microsoft.com/office/powerpoint/2010/main" val="353129147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81000" y="457200"/>
            <a:ext cx="8077200" cy="954107"/>
          </a:xfrm>
          <a:prstGeom prst="rect">
            <a:avLst/>
          </a:prstGeom>
          <a:noFill/>
        </p:spPr>
        <p:txBody>
          <a:bodyPr wrap="square" rtlCol="0">
            <a:spAutoFit/>
          </a:bodyPr>
          <a:lstStyle/>
          <a:p>
            <a:r>
              <a:rPr lang="en-US" sz="2800" spc="-150" dirty="0" smtClean="0">
                <a:solidFill>
                  <a:schemeClr val="tx2">
                    <a:lumMod val="60000"/>
                    <a:lumOff val="40000"/>
                  </a:schemeClr>
                </a:solidFill>
                <a:latin typeface="+mj-lt"/>
                <a:ea typeface="+mj-ea"/>
                <a:cs typeface="+mj-cs"/>
              </a:rPr>
              <a:t>Budget Model Formula and Other Adjustments</a:t>
            </a:r>
          </a:p>
          <a:p>
            <a:endParaRPr lang="en-US" sz="2800" spc="-150" dirty="0">
              <a:solidFill>
                <a:schemeClr val="tx2">
                  <a:lumMod val="60000"/>
                  <a:lumOff val="40000"/>
                </a:schemeClr>
              </a:solidFill>
              <a:latin typeface="+mj-lt"/>
              <a:ea typeface="+mj-ea"/>
              <a:cs typeface="+mj-cs"/>
            </a:endParaRPr>
          </a:p>
        </p:txBody>
      </p:sp>
      <p:sp>
        <p:nvSpPr>
          <p:cNvPr id="4" name="TextBox 3"/>
          <p:cNvSpPr txBox="1"/>
          <p:nvPr/>
        </p:nvSpPr>
        <p:spPr>
          <a:xfrm>
            <a:off x="-1828800" y="1981200"/>
            <a:ext cx="3483033" cy="1954381"/>
          </a:xfrm>
          <a:prstGeom prst="rect">
            <a:avLst/>
          </a:prstGeom>
          <a:noFill/>
        </p:spPr>
        <p:txBody>
          <a:bodyPr wrap="square" rtlCol="0">
            <a:spAutoFit/>
          </a:bodyPr>
          <a:lstStyle/>
          <a:p>
            <a:pPr marL="285750" indent="-285750" defTabSz="515938">
              <a:spcAft>
                <a:spcPts val="600"/>
              </a:spcAft>
              <a:buClr>
                <a:srgbClr val="44546A"/>
              </a:buClr>
              <a:buFont typeface="Wingdings" panose="05000000000000000000" pitchFamily="2" charset="2"/>
              <a:buChar char="§"/>
            </a:pPr>
            <a:endParaRPr lang="en-US" sz="1600" dirty="0" smtClean="0"/>
          </a:p>
          <a:p>
            <a:pPr marL="285750" indent="-285750" defTabSz="515938">
              <a:spcAft>
                <a:spcPts val="600"/>
              </a:spcAft>
              <a:buClr>
                <a:srgbClr val="44546A"/>
              </a:buClr>
              <a:buFont typeface="Wingdings" panose="05000000000000000000" pitchFamily="2" charset="2"/>
              <a:buChar char="§"/>
            </a:pPr>
            <a:endParaRPr lang="en-US" sz="1600" dirty="0"/>
          </a:p>
          <a:p>
            <a:pPr marL="285750" indent="-285750" defTabSz="515938">
              <a:spcAft>
                <a:spcPts val="600"/>
              </a:spcAft>
              <a:buClr>
                <a:srgbClr val="44546A"/>
              </a:buClr>
              <a:buFont typeface="Wingdings" panose="05000000000000000000" pitchFamily="2" charset="2"/>
              <a:buChar char="§"/>
            </a:pPr>
            <a:endParaRPr lang="en-US" sz="1600" dirty="0" smtClean="0"/>
          </a:p>
          <a:p>
            <a:pPr marL="285750" indent="-285750" defTabSz="515938">
              <a:spcAft>
                <a:spcPts val="600"/>
              </a:spcAft>
              <a:buClr>
                <a:srgbClr val="44546A"/>
              </a:buClr>
              <a:buFont typeface="Wingdings" panose="05000000000000000000" pitchFamily="2" charset="2"/>
              <a:buChar char="§"/>
            </a:pPr>
            <a:endParaRPr lang="en-US" sz="1600" dirty="0"/>
          </a:p>
          <a:p>
            <a:pPr marL="285750" indent="-285750" defTabSz="515938">
              <a:spcAft>
                <a:spcPts val="600"/>
              </a:spcAft>
              <a:buClr>
                <a:srgbClr val="44546A"/>
              </a:buClr>
              <a:buFont typeface="Wingdings" panose="05000000000000000000" pitchFamily="2" charset="2"/>
              <a:buChar char="§"/>
            </a:pPr>
            <a:endParaRPr lang="en-US" sz="1600" dirty="0" smtClean="0"/>
          </a:p>
          <a:p>
            <a:pPr marL="285750" indent="-285750" defTabSz="515938">
              <a:spcAft>
                <a:spcPts val="600"/>
              </a:spcAft>
              <a:buClr>
                <a:srgbClr val="44546A"/>
              </a:buClr>
              <a:buFont typeface="Wingdings" panose="05000000000000000000" pitchFamily="2" charset="2"/>
              <a:buChar char="§"/>
            </a:pPr>
            <a:endParaRPr lang="en-US" sz="1600" dirty="0"/>
          </a:p>
        </p:txBody>
      </p:sp>
      <p:graphicFrame>
        <p:nvGraphicFramePr>
          <p:cNvPr id="7" name="Table 6"/>
          <p:cNvGraphicFramePr>
            <a:graphicFrameLocks noGrp="1"/>
          </p:cNvGraphicFramePr>
          <p:nvPr>
            <p:extLst>
              <p:ext uri="{D42A27DB-BD31-4B8C-83A1-F6EECF244321}">
                <p14:modId xmlns:p14="http://schemas.microsoft.com/office/powerpoint/2010/main" val="2801116835"/>
              </p:ext>
            </p:extLst>
          </p:nvPr>
        </p:nvGraphicFramePr>
        <p:xfrm>
          <a:off x="1524000" y="1896208"/>
          <a:ext cx="5512340" cy="3239189"/>
        </p:xfrm>
        <a:graphic>
          <a:graphicData uri="http://schemas.openxmlformats.org/drawingml/2006/table">
            <a:tbl>
              <a:tblPr firstRow="1" bandRow="1">
                <a:tableStyleId>{00A15C55-8517-42AA-B614-E9B94910E393}</a:tableStyleId>
              </a:tblPr>
              <a:tblGrid>
                <a:gridCol w="5512340">
                  <a:extLst>
                    <a:ext uri="{9D8B030D-6E8A-4147-A177-3AD203B41FA5}">
                      <a16:colId xmlns:a16="http://schemas.microsoft.com/office/drawing/2014/main" val="1917389848"/>
                    </a:ext>
                  </a:extLst>
                </a:gridCol>
              </a:tblGrid>
              <a:tr h="452124">
                <a:tc>
                  <a:txBody>
                    <a:bodyPr/>
                    <a:lstStyle/>
                    <a:p>
                      <a:pPr algn="ctr"/>
                      <a:r>
                        <a:rPr lang="en-US" sz="1800" dirty="0" smtClean="0"/>
                        <a:t>Areas</a:t>
                      </a:r>
                      <a:r>
                        <a:rPr lang="en-US" sz="1800" baseline="0" dirty="0" smtClean="0"/>
                        <a:t> for Adjustment</a:t>
                      </a:r>
                      <a:endParaRPr lang="en-US" sz="1800" dirty="0"/>
                    </a:p>
                  </a:txBody>
                  <a:tcPr anchor="ctr">
                    <a:solidFill>
                      <a:srgbClr val="44546A"/>
                    </a:solidFill>
                  </a:tcPr>
                </a:tc>
                <a:extLst>
                  <a:ext uri="{0D108BD9-81ED-4DB2-BD59-A6C34878D82A}">
                    <a16:rowId xmlns:a16="http://schemas.microsoft.com/office/drawing/2014/main" val="3884238197"/>
                  </a:ext>
                </a:extLst>
              </a:tr>
              <a:tr h="557413">
                <a:tc>
                  <a:txBody>
                    <a:bodyPr/>
                    <a:lstStyle/>
                    <a:p>
                      <a:pPr marL="0" marR="0" lvl="0" indent="0" algn="ctr" defTabSz="515938" rtl="0" eaLnBrk="1" fontAlgn="auto" latinLnBrk="0" hangingPunct="1">
                        <a:lnSpc>
                          <a:spcPct val="100000"/>
                        </a:lnSpc>
                        <a:spcBef>
                          <a:spcPts val="0"/>
                        </a:spcBef>
                        <a:spcAft>
                          <a:spcPts val="600"/>
                        </a:spcAft>
                        <a:buClr>
                          <a:srgbClr val="44546A"/>
                        </a:buClr>
                        <a:buSzTx/>
                        <a:buFontTx/>
                        <a:buNone/>
                        <a:tabLst/>
                        <a:defRPr/>
                      </a:pPr>
                      <a:r>
                        <a:rPr lang="en-US" sz="1600" b="1" dirty="0" smtClean="0"/>
                        <a:t>Space weights</a:t>
                      </a:r>
                    </a:p>
                  </a:txBody>
                  <a:tcPr anchor="ctr"/>
                </a:tc>
                <a:extLst>
                  <a:ext uri="{0D108BD9-81ED-4DB2-BD59-A6C34878D82A}">
                    <a16:rowId xmlns:a16="http://schemas.microsoft.com/office/drawing/2014/main" val="3394697342"/>
                  </a:ext>
                </a:extLst>
              </a:tr>
              <a:tr h="557413">
                <a:tc>
                  <a:txBody>
                    <a:bodyPr/>
                    <a:lstStyle/>
                    <a:p>
                      <a:pPr algn="ctr" defTabSz="515938">
                        <a:spcAft>
                          <a:spcPts val="600"/>
                        </a:spcAft>
                        <a:buClr>
                          <a:srgbClr val="44546A"/>
                        </a:buClr>
                      </a:pPr>
                      <a:r>
                        <a:rPr lang="en-US" sz="1600" b="1" dirty="0" smtClean="0"/>
                        <a:t>Credit hour weights</a:t>
                      </a:r>
                    </a:p>
                  </a:txBody>
                  <a:tcPr anchor="ctr"/>
                </a:tc>
                <a:extLst>
                  <a:ext uri="{0D108BD9-81ED-4DB2-BD59-A6C34878D82A}">
                    <a16:rowId xmlns:a16="http://schemas.microsoft.com/office/drawing/2014/main" val="1367411326"/>
                  </a:ext>
                </a:extLst>
              </a:tr>
              <a:tr h="557413">
                <a:tc>
                  <a:txBody>
                    <a:bodyPr/>
                    <a:lstStyle/>
                    <a:p>
                      <a:pPr algn="ctr" defTabSz="515938">
                        <a:spcAft>
                          <a:spcPts val="600"/>
                        </a:spcAft>
                        <a:buClr>
                          <a:srgbClr val="44546A"/>
                        </a:buClr>
                      </a:pPr>
                      <a:r>
                        <a:rPr lang="en-US" sz="1600" b="1" dirty="0" smtClean="0"/>
                        <a:t>Allocation of undergraduate</a:t>
                      </a:r>
                      <a:r>
                        <a:rPr lang="en-US" sz="1600" b="1" baseline="0" dirty="0" smtClean="0"/>
                        <a:t> tuition income</a:t>
                      </a:r>
                      <a:endParaRPr lang="en-US" sz="1600" b="1" dirty="0" smtClean="0"/>
                    </a:p>
                  </a:txBody>
                  <a:tcPr anchor="ctr"/>
                </a:tc>
                <a:extLst>
                  <a:ext uri="{0D108BD9-81ED-4DB2-BD59-A6C34878D82A}">
                    <a16:rowId xmlns:a16="http://schemas.microsoft.com/office/drawing/2014/main" val="3514372480"/>
                  </a:ext>
                </a:extLst>
              </a:tr>
              <a:tr h="557413">
                <a:tc>
                  <a:txBody>
                    <a:bodyPr/>
                    <a:lstStyle/>
                    <a:p>
                      <a:pPr algn="ctr" defTabSz="515938">
                        <a:spcAft>
                          <a:spcPts val="600"/>
                        </a:spcAft>
                        <a:buClr>
                          <a:srgbClr val="44546A"/>
                        </a:buClr>
                      </a:pPr>
                      <a:r>
                        <a:rPr lang="en-US" sz="1600" b="1" dirty="0" smtClean="0"/>
                        <a:t>Fixed cost increase computation and priorities</a:t>
                      </a:r>
                    </a:p>
                  </a:txBody>
                  <a:tcPr anchor="ctr">
                    <a:solidFill>
                      <a:srgbClr val="E7EEEF"/>
                    </a:solidFill>
                  </a:tcPr>
                </a:tc>
                <a:extLst>
                  <a:ext uri="{0D108BD9-81ED-4DB2-BD59-A6C34878D82A}">
                    <a16:rowId xmlns:a16="http://schemas.microsoft.com/office/drawing/2014/main" val="363530165"/>
                  </a:ext>
                </a:extLst>
              </a:tr>
              <a:tr h="557413">
                <a:tc>
                  <a:txBody>
                    <a:bodyPr/>
                    <a:lstStyle/>
                    <a:p>
                      <a:pPr algn="ctr" defTabSz="515938">
                        <a:spcAft>
                          <a:spcPts val="600"/>
                        </a:spcAft>
                        <a:buClr>
                          <a:srgbClr val="44546A"/>
                        </a:buClr>
                      </a:pPr>
                      <a:r>
                        <a:rPr lang="en-US" sz="1600" b="1" dirty="0" smtClean="0"/>
                        <a:t>Facilities renovation and support</a:t>
                      </a:r>
                    </a:p>
                  </a:txBody>
                  <a:tcPr anchor="ctr"/>
                </a:tc>
                <a:extLst>
                  <a:ext uri="{0D108BD9-81ED-4DB2-BD59-A6C34878D82A}">
                    <a16:rowId xmlns:a16="http://schemas.microsoft.com/office/drawing/2014/main" val="1299921704"/>
                  </a:ext>
                </a:extLst>
              </a:tr>
            </a:tbl>
          </a:graphicData>
        </a:graphic>
      </p:graphicFrame>
    </p:spTree>
    <p:extLst>
      <p:ext uri="{BB962C8B-B14F-4D97-AF65-F5344CB8AC3E}">
        <p14:creationId xmlns:p14="http://schemas.microsoft.com/office/powerpoint/2010/main" val="118556108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81000" y="457200"/>
            <a:ext cx="8077200" cy="954107"/>
          </a:xfrm>
          <a:prstGeom prst="rect">
            <a:avLst/>
          </a:prstGeom>
          <a:noFill/>
        </p:spPr>
        <p:txBody>
          <a:bodyPr wrap="square" rtlCol="0">
            <a:spAutoFit/>
          </a:bodyPr>
          <a:lstStyle/>
          <a:p>
            <a:r>
              <a:rPr lang="en-US" sz="2800" spc="-150" dirty="0" smtClean="0">
                <a:solidFill>
                  <a:schemeClr val="tx2">
                    <a:lumMod val="60000"/>
                    <a:lumOff val="40000"/>
                  </a:schemeClr>
                </a:solidFill>
                <a:latin typeface="+mj-lt"/>
                <a:ea typeface="+mj-ea"/>
                <a:cs typeface="+mj-cs"/>
              </a:rPr>
              <a:t>More Technical Issues in the Budget Model </a:t>
            </a:r>
          </a:p>
          <a:p>
            <a:endParaRPr lang="en-US" sz="2800" spc="-150" dirty="0">
              <a:solidFill>
                <a:schemeClr val="tx2">
                  <a:lumMod val="60000"/>
                  <a:lumOff val="40000"/>
                </a:schemeClr>
              </a:solidFill>
              <a:latin typeface="+mj-lt"/>
              <a:ea typeface="+mj-ea"/>
              <a:cs typeface="+mj-cs"/>
            </a:endParaRPr>
          </a:p>
        </p:txBody>
      </p:sp>
      <p:sp>
        <p:nvSpPr>
          <p:cNvPr id="8" name="TextBox 7"/>
          <p:cNvSpPr txBox="1"/>
          <p:nvPr/>
        </p:nvSpPr>
        <p:spPr>
          <a:xfrm>
            <a:off x="1409700" y="1121515"/>
            <a:ext cx="6019800" cy="646331"/>
          </a:xfrm>
          <a:prstGeom prst="rect">
            <a:avLst/>
          </a:prstGeom>
          <a:noFill/>
        </p:spPr>
        <p:txBody>
          <a:bodyPr wrap="square" rtlCol="0">
            <a:spAutoFit/>
          </a:bodyPr>
          <a:lstStyle/>
          <a:p>
            <a:r>
              <a:rPr lang="en-US" b="1" dirty="0" smtClean="0">
                <a:solidFill>
                  <a:srgbClr val="44546A"/>
                </a:solidFill>
              </a:rPr>
              <a:t>Other technical issues for consideration include:</a:t>
            </a:r>
          </a:p>
          <a:p>
            <a:endParaRPr lang="en-US" b="1" dirty="0">
              <a:solidFill>
                <a:srgbClr val="44546A"/>
              </a:solidFill>
            </a:endParaRPr>
          </a:p>
        </p:txBody>
      </p:sp>
      <p:grpSp>
        <p:nvGrpSpPr>
          <p:cNvPr id="2" name="Group 1"/>
          <p:cNvGrpSpPr/>
          <p:nvPr/>
        </p:nvGrpSpPr>
        <p:grpSpPr>
          <a:xfrm>
            <a:off x="381000" y="1359123"/>
            <a:ext cx="8153400" cy="5262979"/>
            <a:chOff x="381000" y="1782084"/>
            <a:chExt cx="8153400" cy="5262979"/>
          </a:xfrm>
        </p:grpSpPr>
        <p:sp>
          <p:nvSpPr>
            <p:cNvPr id="6" name="TextBox 5"/>
            <p:cNvSpPr txBox="1"/>
            <p:nvPr/>
          </p:nvSpPr>
          <p:spPr>
            <a:xfrm>
              <a:off x="381000" y="1782084"/>
              <a:ext cx="3886200" cy="5262979"/>
            </a:xfrm>
            <a:prstGeom prst="rect">
              <a:avLst/>
            </a:prstGeom>
            <a:noFill/>
          </p:spPr>
          <p:txBody>
            <a:bodyPr wrap="square" rtlCol="0">
              <a:spAutoFit/>
            </a:bodyPr>
            <a:lstStyle/>
            <a:p>
              <a:endParaRPr lang="en-US" sz="1600" b="1" dirty="0">
                <a:solidFill>
                  <a:srgbClr val="44546A"/>
                </a:solidFill>
              </a:endParaRPr>
            </a:p>
            <a:p>
              <a:pPr marL="285750" indent="-285750">
                <a:buFont typeface="Wingdings" panose="05000000000000000000" pitchFamily="2" charset="2"/>
                <a:buChar char="§"/>
              </a:pPr>
              <a:r>
                <a:rPr lang="en-US" sz="1600" dirty="0" smtClean="0"/>
                <a:t>Service Level Agreements</a:t>
              </a:r>
            </a:p>
            <a:p>
              <a:pPr marL="285750" indent="-285750">
                <a:buFont typeface="Wingdings" panose="05000000000000000000" pitchFamily="2" charset="2"/>
                <a:buChar char="§"/>
              </a:pPr>
              <a:endParaRPr lang="en-US" sz="1600" dirty="0"/>
            </a:p>
            <a:p>
              <a:pPr marL="285750" indent="-285750">
                <a:buFont typeface="Wingdings" panose="05000000000000000000" pitchFamily="2" charset="2"/>
                <a:buChar char="§"/>
              </a:pPr>
              <a:r>
                <a:rPr lang="en-US" sz="1600" dirty="0" smtClean="0"/>
                <a:t>Funding schedule for enrollment </a:t>
              </a:r>
              <a:r>
                <a:rPr lang="en-US" sz="1600" dirty="0"/>
                <a:t>g</a:t>
              </a:r>
              <a:r>
                <a:rPr lang="en-US" sz="1600" dirty="0" smtClean="0"/>
                <a:t>rowth</a:t>
              </a:r>
            </a:p>
            <a:p>
              <a:pPr marL="285750" indent="-285750">
                <a:buFont typeface="Wingdings" panose="05000000000000000000" pitchFamily="2" charset="2"/>
                <a:buChar char="§"/>
              </a:pPr>
              <a:endParaRPr lang="en-US" sz="1600" dirty="0"/>
            </a:p>
            <a:p>
              <a:pPr marL="285750" indent="-285750">
                <a:buFont typeface="Wingdings" panose="05000000000000000000" pitchFamily="2" charset="2"/>
                <a:buChar char="§"/>
              </a:pPr>
              <a:r>
                <a:rPr lang="en-US" sz="1600" dirty="0" smtClean="0"/>
                <a:t>Graduate (including PhD) incentives in model </a:t>
              </a:r>
            </a:p>
            <a:p>
              <a:pPr marL="285750" indent="-285750">
                <a:buFont typeface="Wingdings" panose="05000000000000000000" pitchFamily="2" charset="2"/>
                <a:buChar char="§"/>
              </a:pPr>
              <a:endParaRPr lang="en-US" sz="1600" dirty="0"/>
            </a:p>
            <a:p>
              <a:pPr marL="285750" indent="-285750">
                <a:buFont typeface="Wingdings" panose="05000000000000000000" pitchFamily="2" charset="2"/>
                <a:buChar char="§"/>
              </a:pPr>
              <a:r>
                <a:rPr lang="en-US" sz="1600" dirty="0" smtClean="0"/>
                <a:t>Off-cycle campus funding requests</a:t>
              </a:r>
            </a:p>
            <a:p>
              <a:pPr marL="285750" indent="-285750">
                <a:buFont typeface="Wingdings" panose="05000000000000000000" pitchFamily="2" charset="2"/>
                <a:buChar char="§"/>
              </a:pPr>
              <a:endParaRPr lang="en-US" sz="1600" dirty="0"/>
            </a:p>
            <a:p>
              <a:pPr marL="285750" indent="-285750">
                <a:buFont typeface="Wingdings" panose="05000000000000000000" pitchFamily="2" charset="2"/>
                <a:buChar char="§"/>
              </a:pPr>
              <a:r>
                <a:rPr lang="en-US" sz="1600" dirty="0" smtClean="0"/>
                <a:t>Old budget model structures</a:t>
              </a:r>
            </a:p>
            <a:p>
              <a:pPr marL="285750" indent="-285750">
                <a:buFont typeface="Wingdings" panose="05000000000000000000" pitchFamily="2" charset="2"/>
                <a:buChar char="§"/>
              </a:pPr>
              <a:endParaRPr lang="en-US" sz="1600" dirty="0"/>
            </a:p>
            <a:p>
              <a:pPr marL="285750" indent="-285750">
                <a:buFont typeface="Wingdings" panose="05000000000000000000" pitchFamily="2" charset="2"/>
                <a:buChar char="§"/>
              </a:pPr>
              <a:r>
                <a:rPr lang="en-US" sz="1600" dirty="0" smtClean="0"/>
                <a:t>TA allocation model </a:t>
              </a:r>
            </a:p>
            <a:p>
              <a:pPr marL="285750" indent="-285750">
                <a:buFont typeface="Wingdings" panose="05000000000000000000" pitchFamily="2" charset="2"/>
                <a:buChar char="§"/>
              </a:pPr>
              <a:endParaRPr lang="en-US" sz="1600" dirty="0"/>
            </a:p>
            <a:p>
              <a:pPr marL="285750" indent="-285750">
                <a:buFont typeface="Wingdings" panose="05000000000000000000" pitchFamily="2" charset="2"/>
                <a:buChar char="§"/>
              </a:pPr>
              <a:r>
                <a:rPr lang="en-US" sz="1600" dirty="0" smtClean="0"/>
                <a:t>Core research facilities support</a:t>
              </a:r>
            </a:p>
            <a:p>
              <a:pPr marL="285750" indent="-285750">
                <a:buFont typeface="Wingdings" panose="05000000000000000000" pitchFamily="2" charset="2"/>
                <a:buChar char="§"/>
              </a:pPr>
              <a:endParaRPr lang="en-US" sz="1600" dirty="0"/>
            </a:p>
            <a:p>
              <a:pPr marL="285750" indent="-285750">
                <a:buFont typeface="Wingdings" panose="05000000000000000000" pitchFamily="2" charset="2"/>
                <a:buChar char="§"/>
              </a:pPr>
              <a:r>
                <a:rPr lang="en-US" sz="1600" dirty="0" smtClean="0"/>
                <a:t>F&amp;A distribution </a:t>
              </a:r>
            </a:p>
            <a:p>
              <a:pPr marL="285750" indent="-285750">
                <a:buFont typeface="Wingdings" panose="05000000000000000000" pitchFamily="2" charset="2"/>
                <a:buChar char="§"/>
              </a:pPr>
              <a:endParaRPr lang="en-US" sz="1600" dirty="0"/>
            </a:p>
            <a:p>
              <a:pPr marL="285750" indent="-285750">
                <a:buFont typeface="Wingdings" panose="05000000000000000000" pitchFamily="2" charset="2"/>
                <a:buChar char="§"/>
              </a:pPr>
              <a:r>
                <a:rPr lang="en-US" sz="1600" dirty="0"/>
                <a:t>Deferred maintenance </a:t>
              </a:r>
              <a:r>
                <a:rPr lang="en-US" sz="1600" dirty="0" smtClean="0"/>
                <a:t>funding</a:t>
              </a:r>
              <a:endParaRPr lang="en-US" sz="1600" dirty="0"/>
            </a:p>
            <a:p>
              <a:pPr marL="285750" indent="-285750">
                <a:buFont typeface="Wingdings" panose="05000000000000000000" pitchFamily="2" charset="2"/>
                <a:buChar char="§"/>
              </a:pPr>
              <a:endParaRPr lang="en-US" sz="1600" dirty="0" smtClean="0"/>
            </a:p>
          </p:txBody>
        </p:sp>
        <p:sp>
          <p:nvSpPr>
            <p:cNvPr id="10" name="TextBox 9"/>
            <p:cNvSpPr txBox="1"/>
            <p:nvPr/>
          </p:nvSpPr>
          <p:spPr>
            <a:xfrm>
              <a:off x="4648200" y="1794171"/>
              <a:ext cx="3886200" cy="4524315"/>
            </a:xfrm>
            <a:prstGeom prst="rect">
              <a:avLst/>
            </a:prstGeom>
            <a:noFill/>
          </p:spPr>
          <p:txBody>
            <a:bodyPr wrap="square" rtlCol="0">
              <a:spAutoFit/>
            </a:bodyPr>
            <a:lstStyle/>
            <a:p>
              <a:endParaRPr lang="en-US" sz="1600" b="1" dirty="0">
                <a:solidFill>
                  <a:srgbClr val="44546A"/>
                </a:solidFill>
              </a:endParaRPr>
            </a:p>
            <a:p>
              <a:pPr marL="285750" indent="-285750">
                <a:buFont typeface="Wingdings" panose="05000000000000000000" pitchFamily="2" charset="2"/>
                <a:buChar char="§"/>
              </a:pPr>
              <a:r>
                <a:rPr lang="en-US" sz="1600" dirty="0" smtClean="0"/>
                <a:t>Interdisciplinary/intercollegiate programs</a:t>
              </a:r>
            </a:p>
            <a:p>
              <a:pPr marL="285750" indent="-285750">
                <a:buFont typeface="Wingdings" panose="05000000000000000000" pitchFamily="2" charset="2"/>
                <a:buChar char="§"/>
              </a:pPr>
              <a:endParaRPr lang="en-US" sz="1600" dirty="0"/>
            </a:p>
            <a:p>
              <a:pPr marL="285750" indent="-285750">
                <a:buFont typeface="Wingdings" panose="05000000000000000000" pitchFamily="2" charset="2"/>
                <a:buChar char="§"/>
              </a:pPr>
              <a:r>
                <a:rPr lang="en-US" sz="1600" dirty="0" smtClean="0"/>
                <a:t>Campus financial reporting</a:t>
              </a:r>
            </a:p>
            <a:p>
              <a:pPr marL="285750" indent="-285750">
                <a:buFont typeface="Wingdings" panose="05000000000000000000" pitchFamily="2" charset="2"/>
                <a:buChar char="§"/>
              </a:pPr>
              <a:endParaRPr lang="en-US" sz="1600" dirty="0"/>
            </a:p>
            <a:p>
              <a:pPr marL="285750" indent="-285750">
                <a:buFont typeface="Wingdings" panose="05000000000000000000" pitchFamily="2" charset="2"/>
                <a:buChar char="§"/>
              </a:pPr>
              <a:r>
                <a:rPr lang="en-US" sz="1600" dirty="0" smtClean="0"/>
                <a:t>Professional development for CFAOs and department-level management</a:t>
              </a:r>
            </a:p>
            <a:p>
              <a:pPr marL="285750" indent="-285750">
                <a:buFont typeface="Wingdings" panose="05000000000000000000" pitchFamily="2" charset="2"/>
                <a:buChar char="§"/>
              </a:pPr>
              <a:endParaRPr lang="en-US" sz="1600" dirty="0"/>
            </a:p>
            <a:p>
              <a:pPr marL="285750" indent="-285750">
                <a:buFont typeface="Wingdings" panose="05000000000000000000" pitchFamily="2" charset="2"/>
                <a:buChar char="§"/>
              </a:pPr>
              <a:r>
                <a:rPr lang="en-US" sz="1600" dirty="0" smtClean="0"/>
                <a:t>Tracking of “permanent” positions/commitments funded on cash dollars</a:t>
              </a:r>
            </a:p>
            <a:p>
              <a:pPr marL="285750" indent="-285750">
                <a:buFont typeface="Wingdings" panose="05000000000000000000" pitchFamily="2" charset="2"/>
                <a:buChar char="§"/>
              </a:pPr>
              <a:endParaRPr lang="en-US" sz="1600" dirty="0"/>
            </a:p>
            <a:p>
              <a:pPr marL="285750" indent="-285750">
                <a:buFont typeface="Wingdings" panose="05000000000000000000" pitchFamily="2" charset="2"/>
                <a:buChar char="§"/>
              </a:pPr>
              <a:r>
                <a:rPr lang="en-US" sz="1600" dirty="0" smtClean="0"/>
                <a:t>Grad Student fees versus services provided </a:t>
              </a:r>
            </a:p>
            <a:p>
              <a:pPr marL="285750" indent="-285750">
                <a:buFont typeface="Wingdings" panose="05000000000000000000" pitchFamily="2" charset="2"/>
                <a:buChar char="§"/>
              </a:pPr>
              <a:endParaRPr lang="en-US" sz="1600" dirty="0"/>
            </a:p>
            <a:p>
              <a:pPr marL="285750" indent="-285750">
                <a:buFont typeface="Wingdings" panose="05000000000000000000" pitchFamily="2" charset="2"/>
                <a:buChar char="§"/>
              </a:pPr>
              <a:r>
                <a:rPr lang="en-US" sz="1600" dirty="0" smtClean="0"/>
                <a:t>Technology Systems Investment Fund</a:t>
              </a:r>
            </a:p>
          </p:txBody>
        </p:sp>
      </p:grpSp>
    </p:spTree>
    <p:extLst>
      <p:ext uri="{BB962C8B-B14F-4D97-AF65-F5344CB8AC3E}">
        <p14:creationId xmlns:p14="http://schemas.microsoft.com/office/powerpoint/2010/main" val="8824034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457200"/>
            <a:ext cx="7869936" cy="523220"/>
          </a:xfrm>
          <a:prstGeom prst="rect">
            <a:avLst/>
          </a:prstGeom>
          <a:noFill/>
        </p:spPr>
        <p:txBody>
          <a:bodyPr wrap="square" rtlCol="0">
            <a:spAutoFit/>
          </a:bodyPr>
          <a:lstStyle/>
          <a:p>
            <a:r>
              <a:rPr lang="en-US" sz="2800" spc="-150" dirty="0" smtClean="0">
                <a:solidFill>
                  <a:schemeClr val="tx1">
                    <a:lumMod val="50000"/>
                    <a:lumOff val="50000"/>
                  </a:schemeClr>
                </a:solidFill>
                <a:latin typeface="+mj-lt"/>
                <a:ea typeface="+mj-ea"/>
                <a:cs typeface="+mj-cs"/>
              </a:rPr>
              <a:t>Agenda</a:t>
            </a:r>
            <a:endParaRPr lang="en-US" sz="2800" spc="-150" dirty="0">
              <a:solidFill>
                <a:schemeClr val="tx1">
                  <a:lumMod val="50000"/>
                  <a:lumOff val="50000"/>
                </a:schemeClr>
              </a:solidFill>
              <a:latin typeface="+mj-lt"/>
              <a:ea typeface="+mj-ea"/>
              <a:cs typeface="+mj-cs"/>
            </a:endParaRPr>
          </a:p>
        </p:txBody>
      </p:sp>
      <p:sp>
        <p:nvSpPr>
          <p:cNvPr id="2" name="TextBox 1"/>
          <p:cNvSpPr txBox="1"/>
          <p:nvPr/>
        </p:nvSpPr>
        <p:spPr>
          <a:xfrm>
            <a:off x="304800" y="1828800"/>
            <a:ext cx="8436864" cy="2985433"/>
          </a:xfrm>
          <a:prstGeom prst="rect">
            <a:avLst/>
          </a:prstGeom>
          <a:noFill/>
        </p:spPr>
        <p:txBody>
          <a:bodyPr wrap="square" rtlCol="0">
            <a:spAutoFit/>
          </a:bodyPr>
          <a:lstStyle/>
          <a:p>
            <a:pPr marL="457200" indent="-457200">
              <a:spcAft>
                <a:spcPts val="1200"/>
              </a:spcAft>
              <a:buFont typeface="+mj-lt"/>
              <a:buAutoNum type="arabicPeriod"/>
            </a:pPr>
            <a:r>
              <a:rPr lang="en-US" sz="2400" dirty="0" smtClean="0">
                <a:solidFill>
                  <a:schemeClr val="tx1">
                    <a:lumMod val="50000"/>
                    <a:lumOff val="50000"/>
                  </a:schemeClr>
                </a:solidFill>
              </a:rPr>
              <a:t>Budget Model Refinement Schedule</a:t>
            </a:r>
          </a:p>
          <a:p>
            <a:pPr marL="457200" indent="-457200">
              <a:spcAft>
                <a:spcPts val="1200"/>
              </a:spcAft>
              <a:buFont typeface="+mj-lt"/>
              <a:buAutoNum type="arabicPeriod"/>
            </a:pPr>
            <a:r>
              <a:rPr lang="en-US" sz="2400" dirty="0" smtClean="0">
                <a:solidFill>
                  <a:schemeClr val="tx1">
                    <a:lumMod val="50000"/>
                    <a:lumOff val="50000"/>
                  </a:schemeClr>
                </a:solidFill>
              </a:rPr>
              <a:t>Opportunities for Refinement</a:t>
            </a:r>
          </a:p>
          <a:p>
            <a:pPr marL="800100" lvl="1" indent="-342900">
              <a:buFont typeface="Arial" panose="020B0604020202020204" pitchFamily="34" charset="0"/>
              <a:buChar char="•"/>
            </a:pPr>
            <a:r>
              <a:rPr lang="en-US" sz="2400" dirty="0" smtClean="0">
                <a:solidFill>
                  <a:schemeClr val="tx1">
                    <a:lumMod val="50000"/>
                    <a:lumOff val="50000"/>
                  </a:schemeClr>
                </a:solidFill>
              </a:rPr>
              <a:t>Significant Financial Challenges/Issues</a:t>
            </a:r>
          </a:p>
          <a:p>
            <a:pPr marL="800100" lvl="1" indent="-342900">
              <a:buFont typeface="Arial" panose="020B0604020202020204" pitchFamily="34" charset="0"/>
              <a:buChar char="•"/>
            </a:pPr>
            <a:r>
              <a:rPr lang="en-US" sz="2400" dirty="0" smtClean="0">
                <a:solidFill>
                  <a:schemeClr val="tx1">
                    <a:lumMod val="50000"/>
                    <a:lumOff val="50000"/>
                  </a:schemeClr>
                </a:solidFill>
              </a:rPr>
              <a:t>Overall Policy Issues</a:t>
            </a:r>
          </a:p>
          <a:p>
            <a:pPr marL="800100" lvl="1" indent="-342900">
              <a:buFont typeface="Arial" panose="020B0604020202020204" pitchFamily="34" charset="0"/>
              <a:buChar char="•"/>
            </a:pPr>
            <a:r>
              <a:rPr lang="en-US" sz="2400" dirty="0" smtClean="0">
                <a:solidFill>
                  <a:schemeClr val="tx1">
                    <a:lumMod val="50000"/>
                    <a:lumOff val="50000"/>
                  </a:schemeClr>
                </a:solidFill>
              </a:rPr>
              <a:t>Budget Model Formula and Other Adjustments</a:t>
            </a:r>
          </a:p>
          <a:p>
            <a:pPr marL="800100" lvl="1" indent="-342900">
              <a:buFont typeface="Arial" panose="020B0604020202020204" pitchFamily="34" charset="0"/>
              <a:buChar char="•"/>
            </a:pPr>
            <a:r>
              <a:rPr lang="en-US" sz="2400" dirty="0" smtClean="0">
                <a:solidFill>
                  <a:schemeClr val="tx1">
                    <a:lumMod val="50000"/>
                    <a:lumOff val="50000"/>
                  </a:schemeClr>
                </a:solidFill>
              </a:rPr>
              <a:t>More Technical Issues in the Budget Model </a:t>
            </a:r>
          </a:p>
          <a:p>
            <a:pPr>
              <a:spcAft>
                <a:spcPts val="1200"/>
              </a:spcAft>
            </a:pPr>
            <a:endParaRPr lang="en-US" sz="2400" dirty="0" smtClean="0">
              <a:solidFill>
                <a:schemeClr val="tx1">
                  <a:lumMod val="50000"/>
                  <a:lumOff val="50000"/>
                </a:schemeClr>
              </a:solidFill>
            </a:endParaRPr>
          </a:p>
        </p:txBody>
      </p:sp>
    </p:spTree>
    <p:extLst>
      <p:ext uri="{BB962C8B-B14F-4D97-AF65-F5344CB8AC3E}">
        <p14:creationId xmlns:p14="http://schemas.microsoft.com/office/powerpoint/2010/main" val="112285483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3810000"/>
            <a:ext cx="5943600" cy="1470025"/>
          </a:xfrm>
        </p:spPr>
        <p:txBody>
          <a:bodyPr/>
          <a:lstStyle/>
          <a:p>
            <a:pPr algn="l"/>
            <a:r>
              <a:rPr lang="en-US" dirty="0" smtClean="0">
                <a:solidFill>
                  <a:schemeClr val="tx1">
                    <a:lumMod val="50000"/>
                    <a:lumOff val="50000"/>
                  </a:schemeClr>
                </a:solidFill>
              </a:rPr>
              <a:t>Budget Model Refinement Schedule</a:t>
            </a:r>
            <a:br>
              <a:rPr lang="en-US" dirty="0" smtClean="0">
                <a:solidFill>
                  <a:schemeClr val="tx1">
                    <a:lumMod val="50000"/>
                    <a:lumOff val="50000"/>
                  </a:schemeClr>
                </a:solidFill>
              </a:rPr>
            </a:br>
            <a:endParaRPr lang="en-US" dirty="0">
              <a:solidFill>
                <a:schemeClr val="tx1">
                  <a:lumMod val="50000"/>
                  <a:lumOff val="50000"/>
                </a:schemeClr>
              </a:solidFill>
            </a:endParaRPr>
          </a:p>
        </p:txBody>
      </p:sp>
    </p:spTree>
    <p:extLst>
      <p:ext uri="{BB962C8B-B14F-4D97-AF65-F5344CB8AC3E}">
        <p14:creationId xmlns:p14="http://schemas.microsoft.com/office/powerpoint/2010/main" val="288603468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81000" y="457200"/>
            <a:ext cx="8077200" cy="954107"/>
          </a:xfrm>
          <a:prstGeom prst="rect">
            <a:avLst/>
          </a:prstGeom>
          <a:noFill/>
        </p:spPr>
        <p:txBody>
          <a:bodyPr wrap="square" rtlCol="0">
            <a:spAutoFit/>
          </a:bodyPr>
          <a:lstStyle/>
          <a:p>
            <a:r>
              <a:rPr lang="en-US" sz="2800" spc="-150" dirty="0" smtClean="0">
                <a:solidFill>
                  <a:schemeClr val="tx2">
                    <a:lumMod val="60000"/>
                    <a:lumOff val="40000"/>
                  </a:schemeClr>
                </a:solidFill>
                <a:latin typeface="+mj-lt"/>
                <a:ea typeface="+mj-ea"/>
                <a:cs typeface="+mj-cs"/>
              </a:rPr>
              <a:t>Budget Model Refinement Schedule</a:t>
            </a:r>
          </a:p>
          <a:p>
            <a:endParaRPr lang="en-US" sz="2800" spc="-150" dirty="0">
              <a:solidFill>
                <a:schemeClr val="tx2">
                  <a:lumMod val="60000"/>
                  <a:lumOff val="40000"/>
                </a:schemeClr>
              </a:solidFill>
              <a:latin typeface="+mj-lt"/>
              <a:ea typeface="+mj-ea"/>
              <a:cs typeface="+mj-cs"/>
            </a:endParaRPr>
          </a:p>
        </p:txBody>
      </p:sp>
      <p:graphicFrame>
        <p:nvGraphicFramePr>
          <p:cNvPr id="2" name="Table 1"/>
          <p:cNvGraphicFramePr>
            <a:graphicFrameLocks noGrp="1"/>
          </p:cNvGraphicFramePr>
          <p:nvPr>
            <p:extLst>
              <p:ext uri="{D42A27DB-BD31-4B8C-83A1-F6EECF244321}">
                <p14:modId xmlns:p14="http://schemas.microsoft.com/office/powerpoint/2010/main" val="252742452"/>
              </p:ext>
            </p:extLst>
          </p:nvPr>
        </p:nvGraphicFramePr>
        <p:xfrm>
          <a:off x="836814" y="1032165"/>
          <a:ext cx="7640782" cy="4983480"/>
        </p:xfrm>
        <a:graphic>
          <a:graphicData uri="http://schemas.openxmlformats.org/drawingml/2006/table">
            <a:tbl>
              <a:tblPr firstRow="1" bandRow="1">
                <a:tableStyleId>{00A15C55-8517-42AA-B614-E9B94910E393}</a:tableStyleId>
              </a:tblPr>
              <a:tblGrid>
                <a:gridCol w="1339054">
                  <a:extLst>
                    <a:ext uri="{9D8B030D-6E8A-4147-A177-3AD203B41FA5}">
                      <a16:colId xmlns:a16="http://schemas.microsoft.com/office/drawing/2014/main" val="1446824271"/>
                    </a:ext>
                  </a:extLst>
                </a:gridCol>
                <a:gridCol w="3657988">
                  <a:extLst>
                    <a:ext uri="{9D8B030D-6E8A-4147-A177-3AD203B41FA5}">
                      <a16:colId xmlns:a16="http://schemas.microsoft.com/office/drawing/2014/main" val="1917389848"/>
                    </a:ext>
                  </a:extLst>
                </a:gridCol>
                <a:gridCol w="2643740">
                  <a:extLst>
                    <a:ext uri="{9D8B030D-6E8A-4147-A177-3AD203B41FA5}">
                      <a16:colId xmlns:a16="http://schemas.microsoft.com/office/drawing/2014/main" val="2477977977"/>
                    </a:ext>
                  </a:extLst>
                </a:gridCol>
              </a:tblGrid>
              <a:tr h="366112">
                <a:tc>
                  <a:txBody>
                    <a:bodyPr/>
                    <a:lstStyle/>
                    <a:p>
                      <a:pPr algn="ctr"/>
                      <a:r>
                        <a:rPr lang="en-US" sz="1200" dirty="0" smtClean="0"/>
                        <a:t>Constituent Type</a:t>
                      </a:r>
                      <a:endParaRPr lang="en-US"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4546A"/>
                    </a:solidFill>
                  </a:tcPr>
                </a:tc>
                <a:tc>
                  <a:txBody>
                    <a:bodyPr/>
                    <a:lstStyle/>
                    <a:p>
                      <a:pPr algn="ctr"/>
                      <a:r>
                        <a:rPr lang="en-US" sz="1200" dirty="0" smtClean="0"/>
                        <a:t>Constituent</a:t>
                      </a:r>
                      <a:r>
                        <a:rPr lang="en-US" sz="1200" baseline="0" dirty="0" smtClean="0"/>
                        <a:t> Group</a:t>
                      </a:r>
                      <a:endParaRPr lang="en-US"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4546A"/>
                    </a:solidFill>
                  </a:tcPr>
                </a:tc>
                <a:tc>
                  <a:txBody>
                    <a:bodyPr/>
                    <a:lstStyle/>
                    <a:p>
                      <a:pPr algn="ctr"/>
                      <a:r>
                        <a:rPr lang="en-US" sz="1200" dirty="0" smtClean="0"/>
                        <a:t>Venue</a:t>
                      </a:r>
                      <a:endParaRPr lang="en-US" sz="12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4546A"/>
                    </a:solidFill>
                  </a:tcPr>
                </a:tc>
                <a:extLst>
                  <a:ext uri="{0D108BD9-81ED-4DB2-BD59-A6C34878D82A}">
                    <a16:rowId xmlns:a16="http://schemas.microsoft.com/office/drawing/2014/main" val="3884238197"/>
                  </a:ext>
                </a:extLst>
              </a:tr>
              <a:tr h="220577">
                <a:tc>
                  <a:txBody>
                    <a:bodyPr/>
                    <a:lstStyle/>
                    <a:p>
                      <a:pPr algn="ctr"/>
                      <a:r>
                        <a:rPr lang="en-US" sz="1050" b="1" dirty="0" smtClean="0"/>
                        <a:t>Leadership</a:t>
                      </a:r>
                      <a:endParaRPr lang="en-US" sz="105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050" dirty="0" smtClean="0"/>
                        <a:t>Senior Leadership</a:t>
                      </a:r>
                      <a:endParaRPr lang="en-US"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050" dirty="0" smtClean="0"/>
                        <a:t>Leadership Retreat</a:t>
                      </a:r>
                      <a:endParaRPr lang="en-US"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42570453"/>
                  </a:ext>
                </a:extLst>
              </a:tr>
              <a:tr h="215744">
                <a:tc rowSpan="11">
                  <a:txBody>
                    <a:bodyPr/>
                    <a:lstStyle/>
                    <a:p>
                      <a:pPr algn="ctr"/>
                      <a:r>
                        <a:rPr lang="en-US" sz="1050" b="1" dirty="0" smtClean="0"/>
                        <a:t>Academic Senate</a:t>
                      </a:r>
                      <a:endParaRPr lang="en-US" sz="105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5DCE4"/>
                    </a:solidFill>
                  </a:tcPr>
                </a:tc>
                <a:tc>
                  <a:txBody>
                    <a:bodyPr/>
                    <a:lstStyle/>
                    <a:p>
                      <a:r>
                        <a:rPr lang="en-US" sz="1050" dirty="0" smtClean="0"/>
                        <a:t>FY15-18 Division Chairs/</a:t>
                      </a:r>
                      <a:r>
                        <a:rPr lang="en-US" sz="1050" baseline="0" dirty="0" smtClean="0"/>
                        <a:t>CPB Chairs and members</a:t>
                      </a:r>
                      <a:endParaRPr lang="en-US"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5DCE4"/>
                    </a:solidFill>
                  </a:tcPr>
                </a:tc>
                <a:tc>
                  <a:txBody>
                    <a:bodyPr/>
                    <a:lstStyle/>
                    <a:p>
                      <a:r>
                        <a:rPr lang="en-US" sz="1050" dirty="0" smtClean="0"/>
                        <a:t>Meeting</a:t>
                      </a:r>
                      <a:endParaRPr lang="en-US"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5DCE4"/>
                    </a:solidFill>
                  </a:tcPr>
                </a:tc>
                <a:extLst>
                  <a:ext uri="{0D108BD9-81ED-4DB2-BD59-A6C34878D82A}">
                    <a16:rowId xmlns:a16="http://schemas.microsoft.com/office/drawing/2014/main" val="3514372480"/>
                  </a:ext>
                </a:extLst>
              </a:tr>
              <a:tr h="215744">
                <a:tc vMerge="1">
                  <a:txBody>
                    <a:bodyPr/>
                    <a:lstStyle/>
                    <a:p>
                      <a:pPr algn="ctr"/>
                      <a:endParaRPr lang="en-US" sz="1050" b="1" dirty="0"/>
                    </a:p>
                  </a:txBody>
                  <a:tcPr/>
                </a:tc>
                <a:tc>
                  <a:txBody>
                    <a:bodyPr/>
                    <a:lstStyle/>
                    <a:p>
                      <a:r>
                        <a:rPr lang="en-US" sz="1050" baseline="0" dirty="0" smtClean="0"/>
                        <a:t>Planning and Budget</a:t>
                      </a:r>
                      <a:endParaRPr lang="en-US" sz="105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5DCE4"/>
                    </a:solidFill>
                  </a:tcPr>
                </a:tc>
                <a:tc>
                  <a:txBody>
                    <a:bodyPr/>
                    <a:lstStyle/>
                    <a:p>
                      <a:r>
                        <a:rPr lang="en-US" sz="1050" dirty="0" smtClean="0"/>
                        <a:t>Committee</a:t>
                      </a:r>
                      <a:r>
                        <a:rPr lang="en-US" sz="1050" baseline="0" dirty="0" smtClean="0"/>
                        <a:t> Meeting</a:t>
                      </a:r>
                      <a:endParaRPr lang="en-US"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5DCE4"/>
                    </a:solidFill>
                  </a:tcPr>
                </a:tc>
                <a:extLst>
                  <a:ext uri="{0D108BD9-81ED-4DB2-BD59-A6C34878D82A}">
                    <a16:rowId xmlns:a16="http://schemas.microsoft.com/office/drawing/2014/main" val="363530165"/>
                  </a:ext>
                </a:extLst>
              </a:tr>
              <a:tr h="215744">
                <a:tc vMerge="1">
                  <a:txBody>
                    <a:bodyPr/>
                    <a:lstStyle/>
                    <a:p>
                      <a:pPr algn="ctr"/>
                      <a:endParaRPr lang="en-US" sz="1050" b="1" dirty="0"/>
                    </a:p>
                  </a:txBody>
                  <a:tcPr/>
                </a:tc>
                <a:tc>
                  <a:txBody>
                    <a:bodyPr/>
                    <a:lstStyle/>
                    <a:p>
                      <a:r>
                        <a:rPr lang="en-US" sz="1050" dirty="0" smtClean="0"/>
                        <a:t>Research</a:t>
                      </a:r>
                      <a:endParaRPr lang="en-US" sz="105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5DCE4"/>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smtClean="0">
                          <a:ln>
                            <a:noFill/>
                          </a:ln>
                          <a:solidFill>
                            <a:prstClr val="black"/>
                          </a:solidFill>
                          <a:effectLst/>
                          <a:uLnTx/>
                          <a:uFillTx/>
                          <a:latin typeface="Georgia"/>
                          <a:ea typeface="+mn-ea"/>
                          <a:cs typeface="+mn-cs"/>
                        </a:rPr>
                        <a:t>Committee Meeting</a:t>
                      </a:r>
                      <a:endParaRPr kumimoji="0" lang="en-US" sz="1050" b="0" i="0" u="none" strike="noStrike" kern="1200" cap="none" spc="0" normalizeH="0" baseline="0" noProof="0" dirty="0">
                        <a:ln>
                          <a:noFill/>
                        </a:ln>
                        <a:solidFill>
                          <a:prstClr val="black"/>
                        </a:solidFill>
                        <a:effectLst/>
                        <a:uLnTx/>
                        <a:uFillTx/>
                        <a:latin typeface="Georgia"/>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5DCE4"/>
                    </a:solidFill>
                  </a:tcPr>
                </a:tc>
                <a:extLst>
                  <a:ext uri="{0D108BD9-81ED-4DB2-BD59-A6C34878D82A}">
                    <a16:rowId xmlns:a16="http://schemas.microsoft.com/office/drawing/2014/main" val="1299921704"/>
                  </a:ext>
                </a:extLst>
              </a:tr>
              <a:tr h="215744">
                <a:tc vMerge="1">
                  <a:txBody>
                    <a:bodyPr/>
                    <a:lstStyle/>
                    <a:p>
                      <a:pPr algn="ctr"/>
                      <a:endParaRPr lang="en-US" sz="1050" b="1" dirty="0"/>
                    </a:p>
                  </a:txBody>
                  <a:tcPr/>
                </a:tc>
                <a:tc>
                  <a:txBody>
                    <a:bodyPr/>
                    <a:lstStyle/>
                    <a:p>
                      <a:r>
                        <a:rPr lang="en-US" sz="1050" dirty="0" smtClean="0"/>
                        <a:t>Physical Resources</a:t>
                      </a:r>
                      <a:r>
                        <a:rPr lang="en-US" sz="1050" baseline="0" dirty="0" smtClean="0"/>
                        <a:t> Planning</a:t>
                      </a:r>
                      <a:endParaRPr lang="en-US" sz="105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5DCE4"/>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smtClean="0">
                          <a:ln>
                            <a:noFill/>
                          </a:ln>
                          <a:solidFill>
                            <a:prstClr val="black"/>
                          </a:solidFill>
                          <a:effectLst/>
                          <a:uLnTx/>
                          <a:uFillTx/>
                          <a:latin typeface="Georgia"/>
                          <a:ea typeface="+mn-ea"/>
                          <a:cs typeface="+mn-cs"/>
                        </a:rPr>
                        <a:t>Committee Meeting</a:t>
                      </a:r>
                      <a:endParaRPr kumimoji="0" lang="en-US" sz="1050" b="0" i="0" u="none" strike="noStrike" kern="1200" cap="none" spc="0" normalizeH="0" baseline="0" noProof="0" dirty="0">
                        <a:ln>
                          <a:noFill/>
                        </a:ln>
                        <a:solidFill>
                          <a:prstClr val="black"/>
                        </a:solidFill>
                        <a:effectLst/>
                        <a:uLnTx/>
                        <a:uFillTx/>
                        <a:latin typeface="Georgia"/>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5DCE4"/>
                    </a:solidFill>
                  </a:tcPr>
                </a:tc>
                <a:extLst>
                  <a:ext uri="{0D108BD9-81ED-4DB2-BD59-A6C34878D82A}">
                    <a16:rowId xmlns:a16="http://schemas.microsoft.com/office/drawing/2014/main" val="352197349"/>
                  </a:ext>
                </a:extLst>
              </a:tr>
              <a:tr h="215744">
                <a:tc vMerge="1">
                  <a:txBody>
                    <a:bodyPr/>
                    <a:lstStyle/>
                    <a:p>
                      <a:pPr algn="ctr"/>
                      <a:endParaRPr lang="en-US" sz="1050" b="1" dirty="0"/>
                    </a:p>
                  </a:txBody>
                  <a:tcPr/>
                </a:tc>
                <a:tc>
                  <a:txBody>
                    <a:bodyPr/>
                    <a:lstStyle/>
                    <a:p>
                      <a:r>
                        <a:rPr lang="en-US" sz="1050" dirty="0" smtClean="0"/>
                        <a:t>Executive Council</a:t>
                      </a:r>
                      <a:r>
                        <a:rPr lang="en-US" sz="1050" baseline="0" dirty="0" smtClean="0"/>
                        <a:t> </a:t>
                      </a:r>
                      <a:endParaRPr lang="en-US" sz="105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5DCE4"/>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smtClean="0">
                          <a:ln>
                            <a:noFill/>
                          </a:ln>
                          <a:solidFill>
                            <a:prstClr val="black"/>
                          </a:solidFill>
                          <a:effectLst/>
                          <a:uLnTx/>
                          <a:uFillTx/>
                          <a:latin typeface="Georgia"/>
                          <a:ea typeface="+mn-ea"/>
                          <a:cs typeface="+mn-cs"/>
                        </a:rPr>
                        <a:t>Committee Meeting</a:t>
                      </a:r>
                      <a:endParaRPr kumimoji="0" lang="en-US" sz="1050" b="0" i="0" u="none" strike="noStrike" kern="1200" cap="none" spc="0" normalizeH="0" baseline="0" noProof="0" dirty="0">
                        <a:ln>
                          <a:noFill/>
                        </a:ln>
                        <a:solidFill>
                          <a:prstClr val="black"/>
                        </a:solidFill>
                        <a:effectLst/>
                        <a:uLnTx/>
                        <a:uFillTx/>
                        <a:latin typeface="Georgia"/>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5DCE4"/>
                    </a:solidFill>
                  </a:tcPr>
                </a:tc>
                <a:extLst>
                  <a:ext uri="{0D108BD9-81ED-4DB2-BD59-A6C34878D82A}">
                    <a16:rowId xmlns:a16="http://schemas.microsoft.com/office/drawing/2014/main" val="2687721317"/>
                  </a:ext>
                </a:extLst>
              </a:tr>
              <a:tr h="215744">
                <a:tc vMerge="1">
                  <a:txBody>
                    <a:bodyPr/>
                    <a:lstStyle/>
                    <a:p>
                      <a:pPr algn="ctr"/>
                      <a:endParaRPr lang="en-US" sz="1050" b="1" dirty="0"/>
                    </a:p>
                  </a:txBody>
                  <a:tcPr/>
                </a:tc>
                <a:tc>
                  <a:txBody>
                    <a:bodyPr/>
                    <a:lstStyle/>
                    <a:p>
                      <a:r>
                        <a:rPr lang="en-US" sz="1050" dirty="0" smtClean="0"/>
                        <a:t>Educational Policy</a:t>
                      </a:r>
                      <a:endParaRPr lang="en-US" sz="105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5DCE4"/>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smtClean="0">
                          <a:ln>
                            <a:noFill/>
                          </a:ln>
                          <a:solidFill>
                            <a:prstClr val="black"/>
                          </a:solidFill>
                          <a:effectLst/>
                          <a:uLnTx/>
                          <a:uFillTx/>
                          <a:latin typeface="Georgia"/>
                          <a:ea typeface="+mn-ea"/>
                          <a:cs typeface="+mn-cs"/>
                        </a:rPr>
                        <a:t>Committee Meeting</a:t>
                      </a:r>
                      <a:endParaRPr kumimoji="0" lang="en-US" sz="1050" b="0" i="0" u="none" strike="noStrike" kern="1200" cap="none" spc="0" normalizeH="0" baseline="0" noProof="0" dirty="0">
                        <a:ln>
                          <a:noFill/>
                        </a:ln>
                        <a:solidFill>
                          <a:prstClr val="black"/>
                        </a:solidFill>
                        <a:effectLst/>
                        <a:uLnTx/>
                        <a:uFillTx/>
                        <a:latin typeface="Georgia"/>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5DCE4"/>
                    </a:solidFill>
                  </a:tcPr>
                </a:tc>
                <a:extLst>
                  <a:ext uri="{0D108BD9-81ED-4DB2-BD59-A6C34878D82A}">
                    <a16:rowId xmlns:a16="http://schemas.microsoft.com/office/drawing/2014/main" val="501194001"/>
                  </a:ext>
                </a:extLst>
              </a:tr>
              <a:tr h="215744">
                <a:tc vMerge="1">
                  <a:txBody>
                    <a:bodyPr/>
                    <a:lstStyle/>
                    <a:p>
                      <a:pPr algn="ctr"/>
                      <a:endParaRPr lang="en-US" sz="1050" b="1" dirty="0"/>
                    </a:p>
                  </a:txBody>
                  <a:tcPr/>
                </a:tc>
                <a:tc>
                  <a:txBody>
                    <a:bodyPr/>
                    <a:lstStyle/>
                    <a:p>
                      <a:r>
                        <a:rPr lang="en-US" sz="1050" dirty="0" smtClean="0"/>
                        <a:t>Graduate Council</a:t>
                      </a:r>
                      <a:endParaRPr lang="en-US" sz="105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5DCE4"/>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smtClean="0">
                          <a:ln>
                            <a:noFill/>
                          </a:ln>
                          <a:solidFill>
                            <a:prstClr val="black"/>
                          </a:solidFill>
                          <a:effectLst/>
                          <a:uLnTx/>
                          <a:uFillTx/>
                          <a:latin typeface="Georgia"/>
                          <a:ea typeface="+mn-ea"/>
                          <a:cs typeface="+mn-cs"/>
                        </a:rPr>
                        <a:t>Committee Meeting</a:t>
                      </a:r>
                      <a:endParaRPr kumimoji="0" lang="en-US" sz="1050" b="0" i="0" u="none" strike="noStrike" kern="1200" cap="none" spc="0" normalizeH="0" baseline="0" noProof="0" dirty="0">
                        <a:ln>
                          <a:noFill/>
                        </a:ln>
                        <a:solidFill>
                          <a:prstClr val="black"/>
                        </a:solidFill>
                        <a:effectLst/>
                        <a:uLnTx/>
                        <a:uFillTx/>
                        <a:latin typeface="Georgia"/>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5DCE4"/>
                    </a:solidFill>
                  </a:tcPr>
                </a:tc>
                <a:extLst>
                  <a:ext uri="{0D108BD9-81ED-4DB2-BD59-A6C34878D82A}">
                    <a16:rowId xmlns:a16="http://schemas.microsoft.com/office/drawing/2014/main" val="33506014"/>
                  </a:ext>
                </a:extLst>
              </a:tr>
              <a:tr h="215744">
                <a:tc vMerge="1">
                  <a:txBody>
                    <a:bodyPr/>
                    <a:lstStyle/>
                    <a:p>
                      <a:pPr algn="ctr"/>
                      <a:endParaRPr lang="en-US" sz="1050" b="1" dirty="0"/>
                    </a:p>
                  </a:txBody>
                  <a:tcPr/>
                </a:tc>
                <a:tc>
                  <a:txBody>
                    <a:bodyPr/>
                    <a:lstStyle/>
                    <a:p>
                      <a:r>
                        <a:rPr lang="en-US" sz="1050" dirty="0" smtClean="0"/>
                        <a:t>Faculty Welfare</a:t>
                      </a:r>
                      <a:endParaRPr lang="en-US" sz="105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5DCE4"/>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smtClean="0">
                          <a:ln>
                            <a:noFill/>
                          </a:ln>
                          <a:solidFill>
                            <a:prstClr val="black"/>
                          </a:solidFill>
                          <a:effectLst/>
                          <a:uLnTx/>
                          <a:uFillTx/>
                          <a:latin typeface="Georgia"/>
                          <a:ea typeface="+mn-ea"/>
                          <a:cs typeface="+mn-cs"/>
                        </a:rPr>
                        <a:t>Committee Meeting</a:t>
                      </a:r>
                      <a:endParaRPr kumimoji="0" lang="en-US" sz="1050" b="0" i="0" u="none" strike="noStrike" kern="1200" cap="none" spc="0" normalizeH="0" baseline="0" noProof="0" dirty="0">
                        <a:ln>
                          <a:noFill/>
                        </a:ln>
                        <a:solidFill>
                          <a:prstClr val="black"/>
                        </a:solidFill>
                        <a:effectLst/>
                        <a:uLnTx/>
                        <a:uFillTx/>
                        <a:latin typeface="Georgia"/>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5DCE4"/>
                    </a:solidFill>
                  </a:tcPr>
                </a:tc>
                <a:extLst>
                  <a:ext uri="{0D108BD9-81ED-4DB2-BD59-A6C34878D82A}">
                    <a16:rowId xmlns:a16="http://schemas.microsoft.com/office/drawing/2014/main" val="3282297605"/>
                  </a:ext>
                </a:extLst>
              </a:tr>
              <a:tr h="215744">
                <a:tc vMerge="1">
                  <a:txBody>
                    <a:bodyPr/>
                    <a:lstStyle/>
                    <a:p>
                      <a:pPr algn="ctr"/>
                      <a:endParaRPr lang="en-US" sz="1050" b="1" dirty="0"/>
                    </a:p>
                  </a:txBody>
                  <a:tcPr/>
                </a:tc>
                <a:tc>
                  <a:txBody>
                    <a:bodyPr/>
                    <a:lstStyle/>
                    <a:p>
                      <a:r>
                        <a:rPr lang="en-US" sz="1050" dirty="0" smtClean="0"/>
                        <a:t>Courses</a:t>
                      </a:r>
                      <a:endParaRPr lang="en-US" sz="105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5DCE4"/>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smtClean="0">
                          <a:ln>
                            <a:noFill/>
                          </a:ln>
                          <a:solidFill>
                            <a:prstClr val="black"/>
                          </a:solidFill>
                          <a:effectLst/>
                          <a:uLnTx/>
                          <a:uFillTx/>
                          <a:latin typeface="Georgia"/>
                          <a:ea typeface="+mn-ea"/>
                          <a:cs typeface="+mn-cs"/>
                        </a:rPr>
                        <a:t>Committee Meeting</a:t>
                      </a:r>
                      <a:endParaRPr kumimoji="0" lang="en-US" sz="1050" b="0" i="0" u="none" strike="noStrike" kern="1200" cap="none" spc="0" normalizeH="0" baseline="0" noProof="0" dirty="0">
                        <a:ln>
                          <a:noFill/>
                        </a:ln>
                        <a:solidFill>
                          <a:prstClr val="black"/>
                        </a:solidFill>
                        <a:effectLst/>
                        <a:uLnTx/>
                        <a:uFillTx/>
                        <a:latin typeface="Georgia"/>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5DCE4"/>
                    </a:solidFill>
                  </a:tcPr>
                </a:tc>
                <a:extLst>
                  <a:ext uri="{0D108BD9-81ED-4DB2-BD59-A6C34878D82A}">
                    <a16:rowId xmlns:a16="http://schemas.microsoft.com/office/drawing/2014/main" val="2024830093"/>
                  </a:ext>
                </a:extLst>
              </a:tr>
              <a:tr h="215744">
                <a:tc vMerge="1">
                  <a:txBody>
                    <a:bodyPr/>
                    <a:lstStyle/>
                    <a:p>
                      <a:pPr algn="ctr"/>
                      <a:endParaRPr lang="en-US" sz="1050" b="1" dirty="0"/>
                    </a:p>
                  </a:txBody>
                  <a:tcPr/>
                </a:tc>
                <a:tc>
                  <a:txBody>
                    <a:bodyPr/>
                    <a:lstStyle/>
                    <a:p>
                      <a:r>
                        <a:rPr lang="en-US" sz="1050" dirty="0" smtClean="0"/>
                        <a:t>Diversity and Equal Opportunity</a:t>
                      </a:r>
                      <a:endParaRPr lang="en-US" sz="105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5DCE4"/>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smtClean="0">
                          <a:ln>
                            <a:noFill/>
                          </a:ln>
                          <a:solidFill>
                            <a:prstClr val="black"/>
                          </a:solidFill>
                          <a:effectLst/>
                          <a:uLnTx/>
                          <a:uFillTx/>
                          <a:latin typeface="Georgia"/>
                          <a:ea typeface="+mn-ea"/>
                          <a:cs typeface="+mn-cs"/>
                        </a:rPr>
                        <a:t>Committee Meeting</a:t>
                      </a:r>
                      <a:endParaRPr kumimoji="0" lang="en-US" sz="1050" b="0" i="0" u="none" strike="noStrike" kern="1200" cap="none" spc="0" normalizeH="0" baseline="0" noProof="0" dirty="0">
                        <a:ln>
                          <a:noFill/>
                        </a:ln>
                        <a:solidFill>
                          <a:prstClr val="black"/>
                        </a:solidFill>
                        <a:effectLst/>
                        <a:uLnTx/>
                        <a:uFillTx/>
                        <a:latin typeface="Georgia"/>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5DCE4"/>
                    </a:solidFill>
                  </a:tcPr>
                </a:tc>
                <a:extLst>
                  <a:ext uri="{0D108BD9-81ED-4DB2-BD59-A6C34878D82A}">
                    <a16:rowId xmlns:a16="http://schemas.microsoft.com/office/drawing/2014/main" val="2586768162"/>
                  </a:ext>
                </a:extLst>
              </a:tr>
              <a:tr h="215744">
                <a:tc vMerge="1">
                  <a:txBody>
                    <a:bodyPr/>
                    <a:lstStyle/>
                    <a:p>
                      <a:pPr algn="ctr"/>
                      <a:endParaRPr lang="en-US" sz="1050" b="1" dirty="0"/>
                    </a:p>
                  </a:txBody>
                  <a:tcPr/>
                </a:tc>
                <a:tc>
                  <a:txBody>
                    <a:bodyPr/>
                    <a:lstStyle/>
                    <a:p>
                      <a:r>
                        <a:rPr lang="en-US" sz="1050" dirty="0" smtClean="0"/>
                        <a:t>Library and IT</a:t>
                      </a:r>
                      <a:endParaRPr lang="en-US" sz="105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5DCE4"/>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smtClean="0">
                          <a:ln>
                            <a:noFill/>
                          </a:ln>
                          <a:solidFill>
                            <a:prstClr val="black"/>
                          </a:solidFill>
                          <a:effectLst/>
                          <a:uLnTx/>
                          <a:uFillTx/>
                          <a:latin typeface="Georgia"/>
                          <a:ea typeface="+mn-ea"/>
                          <a:cs typeface="+mn-cs"/>
                        </a:rPr>
                        <a:t>Committee Meeting</a:t>
                      </a:r>
                      <a:endParaRPr kumimoji="0" lang="en-US" sz="1050" b="0" i="0" u="none" strike="noStrike" kern="1200" cap="none" spc="0" normalizeH="0" baseline="0" noProof="0" dirty="0">
                        <a:ln>
                          <a:noFill/>
                        </a:ln>
                        <a:solidFill>
                          <a:prstClr val="black"/>
                        </a:solidFill>
                        <a:effectLst/>
                        <a:uLnTx/>
                        <a:uFillTx/>
                        <a:latin typeface="Georgia"/>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5DCE4"/>
                    </a:solidFill>
                  </a:tcPr>
                </a:tc>
                <a:extLst>
                  <a:ext uri="{0D108BD9-81ED-4DB2-BD59-A6C34878D82A}">
                    <a16:rowId xmlns:a16="http://schemas.microsoft.com/office/drawing/2014/main" val="164759628"/>
                  </a:ext>
                </a:extLst>
              </a:tr>
              <a:tr h="215744">
                <a:tc rowSpan="2">
                  <a:txBody>
                    <a:bodyPr/>
                    <a:lstStyle/>
                    <a:p>
                      <a:pPr algn="ctr"/>
                      <a:r>
                        <a:rPr lang="en-US" sz="1050" b="1" dirty="0" smtClean="0"/>
                        <a:t>Faculty</a:t>
                      </a:r>
                      <a:endParaRPr lang="en-US" sz="105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050" dirty="0" smtClean="0"/>
                        <a:t>Chairs</a:t>
                      </a:r>
                      <a:r>
                        <a:rPr lang="en-US" sz="1050" baseline="0" dirty="0" smtClean="0"/>
                        <a:t> and Directors</a:t>
                      </a:r>
                      <a:endParaRPr lang="en-US"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050" dirty="0" smtClean="0"/>
                        <a:t>Chairs</a:t>
                      </a:r>
                      <a:r>
                        <a:rPr lang="en-US" sz="1050" baseline="0" dirty="0" smtClean="0"/>
                        <a:t> and Directors Meeting</a:t>
                      </a:r>
                      <a:endParaRPr lang="en-US"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25204537"/>
                  </a:ext>
                </a:extLst>
              </a:tr>
              <a:tr h="215744">
                <a:tc vMerge="1">
                  <a:txBody>
                    <a:bodyPr/>
                    <a:lstStyle/>
                    <a:p>
                      <a:pPr algn="ctr"/>
                      <a:endParaRPr lang="en-US" sz="1050" b="1" dirty="0"/>
                    </a:p>
                  </a:txBody>
                  <a:tcPr/>
                </a:tc>
                <a:tc>
                  <a:txBody>
                    <a:bodyPr/>
                    <a:lstStyle/>
                    <a:p>
                      <a:r>
                        <a:rPr lang="en-US" sz="1050" dirty="0" smtClean="0"/>
                        <a:t>Faculty</a:t>
                      </a:r>
                      <a:endParaRPr lang="en-US"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050" dirty="0" smtClean="0"/>
                        <a:t>Open Forum</a:t>
                      </a:r>
                      <a:endParaRPr lang="en-US"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0925401"/>
                  </a:ext>
                </a:extLst>
              </a:tr>
              <a:tr h="215744">
                <a:tc>
                  <a:txBody>
                    <a:bodyPr/>
                    <a:lstStyle/>
                    <a:p>
                      <a:pPr algn="ctr"/>
                      <a:r>
                        <a:rPr lang="en-US" sz="1050" b="1" dirty="0" smtClean="0"/>
                        <a:t>Financial Admin</a:t>
                      </a:r>
                      <a:endParaRPr lang="en-US" sz="105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5DCE4"/>
                    </a:solidFill>
                  </a:tcPr>
                </a:tc>
                <a:tc>
                  <a:txBody>
                    <a:bodyPr/>
                    <a:lstStyle/>
                    <a:p>
                      <a:r>
                        <a:rPr lang="en-US" sz="1050" dirty="0" smtClean="0"/>
                        <a:t>CFAOs</a:t>
                      </a:r>
                      <a:endParaRPr lang="en-US" sz="105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5DCE4"/>
                    </a:solidFill>
                  </a:tcPr>
                </a:tc>
                <a:tc>
                  <a:txBody>
                    <a:bodyPr/>
                    <a:lstStyle/>
                    <a:p>
                      <a:r>
                        <a:rPr lang="en-US" sz="1050" dirty="0" smtClean="0"/>
                        <a:t>Monthly CFAO Meetings</a:t>
                      </a:r>
                      <a:endParaRPr lang="en-US" sz="105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5DCE4"/>
                    </a:solidFill>
                  </a:tcPr>
                </a:tc>
                <a:extLst>
                  <a:ext uri="{0D108BD9-81ED-4DB2-BD59-A6C34878D82A}">
                    <a16:rowId xmlns:a16="http://schemas.microsoft.com/office/drawing/2014/main" val="2775388604"/>
                  </a:ext>
                </a:extLst>
              </a:tr>
              <a:tr h="215744">
                <a:tc>
                  <a:txBody>
                    <a:bodyPr/>
                    <a:lstStyle/>
                    <a:p>
                      <a:pPr algn="ctr"/>
                      <a:r>
                        <a:rPr lang="en-US" sz="1050" b="1" dirty="0" smtClean="0"/>
                        <a:t>Staff</a:t>
                      </a:r>
                      <a:endParaRPr lang="en-US" sz="105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050" dirty="0" smtClean="0"/>
                        <a:t>Staff Assembly</a:t>
                      </a:r>
                      <a:endParaRPr lang="en-US"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050" dirty="0" smtClean="0"/>
                        <a:t>Open Forum</a:t>
                      </a:r>
                      <a:endParaRPr lang="en-US"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29836517"/>
                  </a:ext>
                </a:extLst>
              </a:tr>
              <a:tr h="215744">
                <a:tc rowSpan="2">
                  <a:txBody>
                    <a:bodyPr/>
                    <a:lstStyle/>
                    <a:p>
                      <a:pPr algn="ctr"/>
                      <a:r>
                        <a:rPr lang="en-US" sz="1050" b="1" dirty="0" smtClean="0"/>
                        <a:t>Students</a:t>
                      </a:r>
                      <a:endParaRPr lang="en-US" sz="105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5DCE4"/>
                    </a:solidFill>
                  </a:tcPr>
                </a:tc>
                <a:tc>
                  <a:txBody>
                    <a:bodyPr/>
                    <a:lstStyle/>
                    <a:p>
                      <a:r>
                        <a:rPr lang="en-US" sz="1050" dirty="0" smtClean="0"/>
                        <a:t>Student Leadership</a:t>
                      </a:r>
                      <a:r>
                        <a:rPr lang="en-US" sz="1050" baseline="0" dirty="0" smtClean="0"/>
                        <a:t> (undergraduate/Graduate)</a:t>
                      </a:r>
                      <a:endParaRPr lang="en-US"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5DCE4"/>
                    </a:solidFill>
                  </a:tcPr>
                </a:tc>
                <a:tc>
                  <a:txBody>
                    <a:bodyPr/>
                    <a:lstStyle/>
                    <a:p>
                      <a:r>
                        <a:rPr lang="en-US" sz="1050" dirty="0" smtClean="0"/>
                        <a:t>Student Leadership</a:t>
                      </a:r>
                      <a:r>
                        <a:rPr lang="en-US" sz="1050" baseline="0" dirty="0" smtClean="0"/>
                        <a:t> Meetings</a:t>
                      </a:r>
                      <a:endParaRPr lang="en-US"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5DCE4"/>
                    </a:solidFill>
                  </a:tcPr>
                </a:tc>
                <a:extLst>
                  <a:ext uri="{0D108BD9-81ED-4DB2-BD59-A6C34878D82A}">
                    <a16:rowId xmlns:a16="http://schemas.microsoft.com/office/drawing/2014/main" val="1054057289"/>
                  </a:ext>
                </a:extLst>
              </a:tr>
              <a:tr h="215744">
                <a:tc vMerge="1">
                  <a:txBody>
                    <a:bodyPr/>
                    <a:lstStyle/>
                    <a:p>
                      <a:pPr algn="ctr"/>
                      <a:endParaRPr lang="en-US" sz="1050" b="1" dirty="0"/>
                    </a:p>
                  </a:txBody>
                  <a:tcPr/>
                </a:tc>
                <a:tc>
                  <a:txBody>
                    <a:bodyPr/>
                    <a:lstStyle/>
                    <a:p>
                      <a:r>
                        <a:rPr lang="en-US" sz="1050" dirty="0" smtClean="0"/>
                        <a:t>Diversity Council/VCSA/Interim</a:t>
                      </a:r>
                      <a:r>
                        <a:rPr lang="en-US" sz="1050" baseline="0" dirty="0" smtClean="0"/>
                        <a:t> Dean of Students</a:t>
                      </a:r>
                      <a:endParaRPr lang="en-US"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5DCE4"/>
                    </a:solidFill>
                  </a:tcPr>
                </a:tc>
                <a:tc>
                  <a:txBody>
                    <a:bodyPr/>
                    <a:lstStyle/>
                    <a:p>
                      <a:r>
                        <a:rPr lang="en-US" sz="1050" dirty="0" smtClean="0"/>
                        <a:t>Diversity</a:t>
                      </a:r>
                      <a:r>
                        <a:rPr lang="en-US" sz="1050" baseline="0" dirty="0" smtClean="0"/>
                        <a:t> Council Meeting</a:t>
                      </a:r>
                      <a:endParaRPr lang="en-US" sz="105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5DCE4"/>
                    </a:solidFill>
                  </a:tcPr>
                </a:tc>
                <a:extLst>
                  <a:ext uri="{0D108BD9-81ED-4DB2-BD59-A6C34878D82A}">
                    <a16:rowId xmlns:a16="http://schemas.microsoft.com/office/drawing/2014/main" val="2123019202"/>
                  </a:ext>
                </a:extLst>
              </a:tr>
            </a:tbl>
          </a:graphicData>
        </a:graphic>
      </p:graphicFrame>
      <p:sp>
        <p:nvSpPr>
          <p:cNvPr id="4" name="TextBox 3"/>
          <p:cNvSpPr txBox="1"/>
          <p:nvPr/>
        </p:nvSpPr>
        <p:spPr>
          <a:xfrm>
            <a:off x="753684" y="6037809"/>
            <a:ext cx="8991600" cy="261610"/>
          </a:xfrm>
          <a:prstGeom prst="rect">
            <a:avLst/>
          </a:prstGeom>
          <a:noFill/>
        </p:spPr>
        <p:txBody>
          <a:bodyPr wrap="square" rtlCol="0">
            <a:spAutoFit/>
          </a:bodyPr>
          <a:lstStyle/>
          <a:p>
            <a:r>
              <a:rPr lang="en-US" sz="1100" i="1" dirty="0" smtClean="0">
                <a:solidFill>
                  <a:srgbClr val="44546A"/>
                </a:solidFill>
              </a:rPr>
              <a:t>FP&amp;A will also administer a survey to solicit feedback from those unable to join targeted consultations</a:t>
            </a:r>
            <a:endParaRPr lang="en-US" sz="1100" b="1" i="1" dirty="0" smtClean="0">
              <a:solidFill>
                <a:srgbClr val="44546A"/>
              </a:solidFill>
            </a:endParaRPr>
          </a:p>
        </p:txBody>
      </p:sp>
    </p:spTree>
    <p:extLst>
      <p:ext uri="{BB962C8B-B14F-4D97-AF65-F5344CB8AC3E}">
        <p14:creationId xmlns:p14="http://schemas.microsoft.com/office/powerpoint/2010/main" val="422495616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81000" y="457200"/>
            <a:ext cx="8077200" cy="954107"/>
          </a:xfrm>
          <a:prstGeom prst="rect">
            <a:avLst/>
          </a:prstGeom>
          <a:noFill/>
        </p:spPr>
        <p:txBody>
          <a:bodyPr wrap="square" rtlCol="0">
            <a:spAutoFit/>
          </a:bodyPr>
          <a:lstStyle/>
          <a:p>
            <a:r>
              <a:rPr lang="en-US" sz="2800" spc="-150" dirty="0" smtClean="0">
                <a:solidFill>
                  <a:schemeClr val="tx2">
                    <a:lumMod val="60000"/>
                    <a:lumOff val="40000"/>
                  </a:schemeClr>
                </a:solidFill>
                <a:latin typeface="+mj-lt"/>
                <a:ea typeface="+mj-ea"/>
                <a:cs typeface="+mj-cs"/>
              </a:rPr>
              <a:t>Budget Model Refinement Schedule</a:t>
            </a:r>
          </a:p>
          <a:p>
            <a:endParaRPr lang="en-US" sz="2800" spc="-150" dirty="0">
              <a:solidFill>
                <a:schemeClr val="tx2">
                  <a:lumMod val="60000"/>
                  <a:lumOff val="40000"/>
                </a:schemeClr>
              </a:solidFill>
              <a:latin typeface="+mj-lt"/>
              <a:ea typeface="+mj-ea"/>
              <a:cs typeface="+mj-cs"/>
            </a:endParaRPr>
          </a:p>
        </p:txBody>
      </p:sp>
      <p:graphicFrame>
        <p:nvGraphicFramePr>
          <p:cNvPr id="2" name="Table 1"/>
          <p:cNvGraphicFramePr>
            <a:graphicFrameLocks noGrp="1"/>
          </p:cNvGraphicFramePr>
          <p:nvPr>
            <p:extLst>
              <p:ext uri="{D42A27DB-BD31-4B8C-83A1-F6EECF244321}">
                <p14:modId xmlns:p14="http://schemas.microsoft.com/office/powerpoint/2010/main" val="3234795885"/>
              </p:ext>
            </p:extLst>
          </p:nvPr>
        </p:nvGraphicFramePr>
        <p:xfrm>
          <a:off x="1371600" y="2590800"/>
          <a:ext cx="5867400" cy="2438400"/>
        </p:xfrm>
        <a:graphic>
          <a:graphicData uri="http://schemas.openxmlformats.org/drawingml/2006/table">
            <a:tbl>
              <a:tblPr firstRow="1" bandRow="1">
                <a:tableStyleId>{00A15C55-8517-42AA-B614-E9B94910E393}</a:tableStyleId>
              </a:tblPr>
              <a:tblGrid>
                <a:gridCol w="2095500">
                  <a:extLst>
                    <a:ext uri="{9D8B030D-6E8A-4147-A177-3AD203B41FA5}">
                      <a16:colId xmlns:a16="http://schemas.microsoft.com/office/drawing/2014/main" val="1446824271"/>
                    </a:ext>
                  </a:extLst>
                </a:gridCol>
                <a:gridCol w="3771900">
                  <a:extLst>
                    <a:ext uri="{9D8B030D-6E8A-4147-A177-3AD203B41FA5}">
                      <a16:colId xmlns:a16="http://schemas.microsoft.com/office/drawing/2014/main" val="2477977977"/>
                    </a:ext>
                  </a:extLst>
                </a:gridCol>
              </a:tblGrid>
              <a:tr h="302220">
                <a:tc>
                  <a:txBody>
                    <a:bodyPr/>
                    <a:lstStyle/>
                    <a:p>
                      <a:pPr algn="ctr"/>
                      <a:r>
                        <a:rPr lang="en-US" sz="1800" dirty="0" smtClean="0"/>
                        <a:t>Date</a:t>
                      </a:r>
                      <a:endParaRPr lang="en-US"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4546A"/>
                    </a:solidFill>
                  </a:tcPr>
                </a:tc>
                <a:tc>
                  <a:txBody>
                    <a:bodyPr/>
                    <a:lstStyle/>
                    <a:p>
                      <a:pPr algn="ctr"/>
                      <a:r>
                        <a:rPr lang="en-US" sz="1800" dirty="0" smtClean="0"/>
                        <a:t>Milestone</a:t>
                      </a:r>
                      <a:endParaRPr lang="en-US" sz="1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4546A"/>
                    </a:solidFill>
                  </a:tcPr>
                </a:tc>
                <a:extLst>
                  <a:ext uri="{0D108BD9-81ED-4DB2-BD59-A6C34878D82A}">
                    <a16:rowId xmlns:a16="http://schemas.microsoft.com/office/drawing/2014/main" val="3884238197"/>
                  </a:ext>
                </a:extLst>
              </a:tr>
              <a:tr h="207577">
                <a:tc>
                  <a:txBody>
                    <a:bodyPr/>
                    <a:lstStyle/>
                    <a:p>
                      <a:pPr algn="ctr"/>
                      <a:r>
                        <a:rPr lang="en-US" sz="1400" b="1" dirty="0" smtClean="0"/>
                        <a:t>September 10, 2018</a:t>
                      </a:r>
                      <a:endParaRPr lang="en-US" sz="1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400" dirty="0" smtClean="0"/>
                        <a:t>Senior Leadership Retreat</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42570453"/>
                  </a:ext>
                </a:extLst>
              </a:tr>
              <a:tr h="284520">
                <a:tc>
                  <a:txBody>
                    <a:bodyPr/>
                    <a:lstStyle/>
                    <a:p>
                      <a:pPr algn="ctr"/>
                      <a:r>
                        <a:rPr lang="en-US" sz="1400" b="1" dirty="0" smtClean="0"/>
                        <a:t>November</a:t>
                      </a:r>
                      <a:r>
                        <a:rPr lang="en-US" sz="1400" b="1" baseline="0" dirty="0" smtClean="0"/>
                        <a:t> 1, 2018</a:t>
                      </a:r>
                      <a:endParaRPr lang="en-US" sz="1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5DCE4"/>
                    </a:solidFill>
                  </a:tcPr>
                </a:tc>
                <a:tc>
                  <a:txBody>
                    <a:bodyPr/>
                    <a:lstStyle/>
                    <a:p>
                      <a:r>
                        <a:rPr lang="en-US" sz="1400" dirty="0" smtClean="0"/>
                        <a:t>Updated draft</a:t>
                      </a:r>
                      <a:r>
                        <a:rPr lang="en-US" sz="1400" baseline="0" dirty="0" smtClean="0"/>
                        <a:t> of proposed refinements to the budget model available for public comment</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5DCE4"/>
                    </a:solidFill>
                  </a:tcPr>
                </a:tc>
                <a:extLst>
                  <a:ext uri="{0D108BD9-81ED-4DB2-BD59-A6C34878D82A}">
                    <a16:rowId xmlns:a16="http://schemas.microsoft.com/office/drawing/2014/main" val="3514372480"/>
                  </a:ext>
                </a:extLst>
              </a:tr>
              <a:tr h="228600">
                <a:tc>
                  <a:txBody>
                    <a:bodyPr/>
                    <a:lstStyle/>
                    <a:p>
                      <a:pPr algn="ctr"/>
                      <a:r>
                        <a:rPr lang="en-US" sz="1400" b="1" dirty="0" smtClean="0"/>
                        <a:t>December 15, 2018</a:t>
                      </a:r>
                      <a:endParaRPr lang="en-US" sz="1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400" dirty="0" smtClean="0"/>
                        <a:t>Campus feedback on proposed refinements due</a:t>
                      </a:r>
                      <a:r>
                        <a:rPr lang="en-US" sz="1400" baseline="0" dirty="0" smtClean="0"/>
                        <a:t> to VCPB</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25204537"/>
                  </a:ext>
                </a:extLst>
              </a:tr>
              <a:tr h="207577">
                <a:tc>
                  <a:txBody>
                    <a:bodyPr/>
                    <a:lstStyle/>
                    <a:p>
                      <a:pPr algn="ctr"/>
                      <a:r>
                        <a:rPr lang="en-US" sz="1400" b="1" dirty="0" smtClean="0"/>
                        <a:t>January 1, 2019</a:t>
                      </a:r>
                      <a:endParaRPr lang="en-US" sz="1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5DCE4"/>
                    </a:solidFill>
                  </a:tcPr>
                </a:tc>
                <a:tc>
                  <a:txBody>
                    <a:bodyPr/>
                    <a:lstStyle/>
                    <a:p>
                      <a:r>
                        <a:rPr lang="en-US" sz="1400" dirty="0" smtClean="0"/>
                        <a:t>Provost and VCPB send final recommendations of budget model refinements to Chancellor for consideration</a:t>
                      </a:r>
                      <a:endParaRPr 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5DCE4"/>
                    </a:solidFill>
                  </a:tcPr>
                </a:tc>
                <a:extLst>
                  <a:ext uri="{0D108BD9-81ED-4DB2-BD59-A6C34878D82A}">
                    <a16:rowId xmlns:a16="http://schemas.microsoft.com/office/drawing/2014/main" val="2775388604"/>
                  </a:ext>
                </a:extLst>
              </a:tr>
            </a:tbl>
          </a:graphicData>
        </a:graphic>
      </p:graphicFrame>
      <p:sp>
        <p:nvSpPr>
          <p:cNvPr id="4" name="TextBox 3"/>
          <p:cNvSpPr txBox="1"/>
          <p:nvPr/>
        </p:nvSpPr>
        <p:spPr>
          <a:xfrm>
            <a:off x="2362200" y="1981200"/>
            <a:ext cx="4419600" cy="461665"/>
          </a:xfrm>
          <a:prstGeom prst="rect">
            <a:avLst/>
          </a:prstGeom>
          <a:noFill/>
        </p:spPr>
        <p:txBody>
          <a:bodyPr wrap="square" rtlCol="0">
            <a:spAutoFit/>
          </a:bodyPr>
          <a:lstStyle/>
          <a:p>
            <a:r>
              <a:rPr lang="en-US" sz="2400" b="1" dirty="0" smtClean="0">
                <a:solidFill>
                  <a:srgbClr val="44546A"/>
                </a:solidFill>
              </a:rPr>
              <a:t>Key Milestones/Goals</a:t>
            </a:r>
          </a:p>
        </p:txBody>
      </p:sp>
    </p:spTree>
    <p:extLst>
      <p:ext uri="{BB962C8B-B14F-4D97-AF65-F5344CB8AC3E}">
        <p14:creationId xmlns:p14="http://schemas.microsoft.com/office/powerpoint/2010/main" val="378024984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81000" y="457200"/>
            <a:ext cx="8077200" cy="954107"/>
          </a:xfrm>
          <a:prstGeom prst="rect">
            <a:avLst/>
          </a:prstGeom>
          <a:noFill/>
        </p:spPr>
        <p:txBody>
          <a:bodyPr wrap="square" rtlCol="0">
            <a:spAutoFit/>
          </a:bodyPr>
          <a:lstStyle/>
          <a:p>
            <a:r>
              <a:rPr lang="en-US" sz="2800" spc="-150" dirty="0" smtClean="0">
                <a:solidFill>
                  <a:schemeClr val="tx2">
                    <a:lumMod val="60000"/>
                    <a:lumOff val="40000"/>
                  </a:schemeClr>
                </a:solidFill>
                <a:latin typeface="+mj-lt"/>
                <a:ea typeface="+mj-ea"/>
                <a:cs typeface="+mj-cs"/>
              </a:rPr>
              <a:t>Budget Model Resources</a:t>
            </a:r>
          </a:p>
          <a:p>
            <a:endParaRPr lang="en-US" sz="2800" spc="-150" dirty="0">
              <a:solidFill>
                <a:schemeClr val="tx2">
                  <a:lumMod val="60000"/>
                  <a:lumOff val="40000"/>
                </a:schemeClr>
              </a:solidFill>
              <a:latin typeface="+mj-lt"/>
              <a:ea typeface="+mj-ea"/>
              <a:cs typeface="+mj-cs"/>
            </a:endParaRPr>
          </a:p>
        </p:txBody>
      </p:sp>
      <p:sp>
        <p:nvSpPr>
          <p:cNvPr id="4" name="TextBox 3"/>
          <p:cNvSpPr txBox="1"/>
          <p:nvPr/>
        </p:nvSpPr>
        <p:spPr>
          <a:xfrm>
            <a:off x="457200" y="1373207"/>
            <a:ext cx="7966364" cy="646331"/>
          </a:xfrm>
          <a:prstGeom prst="rect">
            <a:avLst/>
          </a:prstGeom>
          <a:noFill/>
        </p:spPr>
        <p:txBody>
          <a:bodyPr wrap="square" rtlCol="0">
            <a:spAutoFit/>
          </a:bodyPr>
          <a:lstStyle/>
          <a:p>
            <a:pPr algn="ctr"/>
            <a:r>
              <a:rPr lang="en-US" dirty="0" smtClean="0"/>
              <a:t>The Financial Planning and Analysis (FP&amp;A) website includes a </a:t>
            </a:r>
          </a:p>
          <a:p>
            <a:pPr algn="ctr"/>
            <a:r>
              <a:rPr lang="en-US" dirty="0" smtClean="0"/>
              <a:t>number of helpful resources on the budget model and refinement process</a:t>
            </a:r>
          </a:p>
        </p:txBody>
      </p:sp>
      <p:sp>
        <p:nvSpPr>
          <p:cNvPr id="6" name="TextBox 5"/>
          <p:cNvSpPr txBox="1"/>
          <p:nvPr/>
        </p:nvSpPr>
        <p:spPr>
          <a:xfrm>
            <a:off x="533400" y="3429000"/>
            <a:ext cx="7391400" cy="1477328"/>
          </a:xfrm>
          <a:prstGeom prst="rect">
            <a:avLst/>
          </a:prstGeom>
          <a:noFill/>
        </p:spPr>
        <p:txBody>
          <a:bodyPr wrap="square" rtlCol="0">
            <a:spAutoFit/>
          </a:bodyPr>
          <a:lstStyle/>
          <a:p>
            <a:pPr marL="285750" indent="-285750">
              <a:buFont typeface="Wingdings" panose="05000000000000000000" pitchFamily="2" charset="2"/>
              <a:buChar char="§"/>
            </a:pPr>
            <a:r>
              <a:rPr lang="en-US" dirty="0" smtClean="0"/>
              <a:t>Budget Model Overview</a:t>
            </a:r>
          </a:p>
          <a:p>
            <a:pPr marL="285750" indent="-285750">
              <a:buFont typeface="Wingdings" panose="05000000000000000000" pitchFamily="2" charset="2"/>
              <a:buChar char="§"/>
            </a:pPr>
            <a:endParaRPr lang="en-US" dirty="0"/>
          </a:p>
          <a:p>
            <a:pPr marL="285750" indent="-285750">
              <a:buFont typeface="Wingdings" panose="05000000000000000000" pitchFamily="2" charset="2"/>
              <a:buChar char="§"/>
            </a:pPr>
            <a:r>
              <a:rPr lang="en-US" dirty="0" smtClean="0"/>
              <a:t>Budget Model Refinement Document</a:t>
            </a:r>
          </a:p>
          <a:p>
            <a:pPr marL="285750" indent="-285750">
              <a:buFont typeface="Wingdings" panose="05000000000000000000" pitchFamily="2" charset="2"/>
              <a:buChar char="§"/>
            </a:pPr>
            <a:endParaRPr lang="en-US" dirty="0"/>
          </a:p>
          <a:p>
            <a:pPr marL="285750" indent="-285750">
              <a:buFont typeface="Wingdings" panose="05000000000000000000" pitchFamily="2" charset="2"/>
              <a:buChar char="§"/>
            </a:pPr>
            <a:r>
              <a:rPr lang="en-US" dirty="0" smtClean="0"/>
              <a:t>Budget Model Refinement Schedule </a:t>
            </a:r>
          </a:p>
        </p:txBody>
      </p:sp>
      <p:sp>
        <p:nvSpPr>
          <p:cNvPr id="7" name="TextBox 6"/>
          <p:cNvSpPr txBox="1"/>
          <p:nvPr/>
        </p:nvSpPr>
        <p:spPr>
          <a:xfrm>
            <a:off x="744682" y="2524214"/>
            <a:ext cx="7391400" cy="400110"/>
          </a:xfrm>
          <a:prstGeom prst="rect">
            <a:avLst/>
          </a:prstGeom>
          <a:noFill/>
        </p:spPr>
        <p:txBody>
          <a:bodyPr wrap="square" rtlCol="0">
            <a:spAutoFit/>
          </a:bodyPr>
          <a:lstStyle/>
          <a:p>
            <a:pPr algn="ctr"/>
            <a:r>
              <a:rPr lang="en-US" sz="2000" b="1" dirty="0">
                <a:solidFill>
                  <a:srgbClr val="44546A"/>
                </a:solidFill>
              </a:rPr>
              <a:t>https://fpa.ucr.edu/budget-model-refinement</a:t>
            </a:r>
            <a:endParaRPr lang="en-US" sz="2000" b="1" dirty="0" smtClean="0">
              <a:solidFill>
                <a:srgbClr val="44546A"/>
              </a:solidFill>
            </a:endParaRPr>
          </a:p>
        </p:txBody>
      </p:sp>
    </p:spTree>
    <p:extLst>
      <p:ext uri="{BB962C8B-B14F-4D97-AF65-F5344CB8AC3E}">
        <p14:creationId xmlns:p14="http://schemas.microsoft.com/office/powerpoint/2010/main" val="170145097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3810001"/>
            <a:ext cx="7467600" cy="609600"/>
          </a:xfrm>
        </p:spPr>
        <p:txBody>
          <a:bodyPr/>
          <a:lstStyle/>
          <a:p>
            <a:pPr algn="l"/>
            <a:r>
              <a:rPr lang="en-US" dirty="0" smtClean="0">
                <a:solidFill>
                  <a:schemeClr val="tx1">
                    <a:lumMod val="50000"/>
                    <a:lumOff val="50000"/>
                  </a:schemeClr>
                </a:solidFill>
              </a:rPr>
              <a:t>Opportunities for Refinement</a:t>
            </a:r>
            <a:endParaRPr lang="en-US" sz="2400" dirty="0">
              <a:solidFill>
                <a:schemeClr val="tx1">
                  <a:lumMod val="50000"/>
                  <a:lumOff val="50000"/>
                </a:schemeClr>
              </a:solidFill>
            </a:endParaRPr>
          </a:p>
        </p:txBody>
      </p:sp>
      <p:sp>
        <p:nvSpPr>
          <p:cNvPr id="3" name="TextBox 2"/>
          <p:cNvSpPr txBox="1"/>
          <p:nvPr/>
        </p:nvSpPr>
        <p:spPr>
          <a:xfrm>
            <a:off x="914400" y="4267200"/>
            <a:ext cx="6324600" cy="2031325"/>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chemeClr val="tx1">
                    <a:lumMod val="50000"/>
                    <a:lumOff val="50000"/>
                  </a:schemeClr>
                </a:solidFill>
              </a:rPr>
              <a:t>Significant Financial Challenges and </a:t>
            </a:r>
            <a:r>
              <a:rPr lang="en-US" dirty="0" smtClean="0">
                <a:solidFill>
                  <a:schemeClr val="tx1">
                    <a:lumMod val="50000"/>
                    <a:lumOff val="50000"/>
                  </a:schemeClr>
                </a:solidFill>
              </a:rPr>
              <a:t>Issues</a:t>
            </a:r>
          </a:p>
          <a:p>
            <a:pPr marL="285750" indent="-285750">
              <a:buFont typeface="Arial" panose="020B0604020202020204" pitchFamily="34" charset="0"/>
              <a:buChar char="•"/>
            </a:pPr>
            <a:r>
              <a:rPr lang="en-US" dirty="0">
                <a:solidFill>
                  <a:schemeClr val="tx1">
                    <a:lumMod val="50000"/>
                    <a:lumOff val="50000"/>
                  </a:schemeClr>
                </a:solidFill>
              </a:rPr>
              <a:t>Overall Policy </a:t>
            </a:r>
            <a:r>
              <a:rPr lang="en-US" dirty="0" smtClean="0">
                <a:solidFill>
                  <a:schemeClr val="tx1">
                    <a:lumMod val="50000"/>
                    <a:lumOff val="50000"/>
                  </a:schemeClr>
                </a:solidFill>
              </a:rPr>
              <a:t>Issues</a:t>
            </a:r>
          </a:p>
          <a:p>
            <a:pPr marL="285750" indent="-285750">
              <a:buFont typeface="Arial" panose="020B0604020202020204" pitchFamily="34" charset="0"/>
              <a:buChar char="•"/>
            </a:pPr>
            <a:r>
              <a:rPr lang="en-US" dirty="0">
                <a:solidFill>
                  <a:schemeClr val="tx1">
                    <a:lumMod val="50000"/>
                    <a:lumOff val="50000"/>
                  </a:schemeClr>
                </a:solidFill>
              </a:rPr>
              <a:t>Budget Model Formula </a:t>
            </a:r>
            <a:r>
              <a:rPr lang="en-US" dirty="0" smtClean="0">
                <a:solidFill>
                  <a:schemeClr val="tx1">
                    <a:lumMod val="50000"/>
                    <a:lumOff val="50000"/>
                  </a:schemeClr>
                </a:solidFill>
              </a:rPr>
              <a:t>and Other Adjustments</a:t>
            </a:r>
          </a:p>
          <a:p>
            <a:pPr marL="285750" indent="-285750">
              <a:buFont typeface="Arial" panose="020B0604020202020204" pitchFamily="34" charset="0"/>
              <a:buChar char="•"/>
            </a:pPr>
            <a:r>
              <a:rPr lang="en-US" dirty="0">
                <a:solidFill>
                  <a:schemeClr val="tx1">
                    <a:lumMod val="50000"/>
                    <a:lumOff val="50000"/>
                  </a:schemeClr>
                </a:solidFill>
              </a:rPr>
              <a:t>More Technical Issues in the Budget Model</a:t>
            </a:r>
            <a:br>
              <a:rPr lang="en-US" dirty="0">
                <a:solidFill>
                  <a:schemeClr val="tx1">
                    <a:lumMod val="50000"/>
                    <a:lumOff val="50000"/>
                  </a:schemeClr>
                </a:solidFill>
              </a:rPr>
            </a:br>
            <a:r>
              <a:rPr lang="en-US" dirty="0">
                <a:solidFill>
                  <a:schemeClr val="tx1">
                    <a:lumMod val="50000"/>
                    <a:lumOff val="50000"/>
                  </a:schemeClr>
                </a:solidFill>
              </a:rPr>
              <a:t/>
            </a:r>
            <a:br>
              <a:rPr lang="en-US" dirty="0">
                <a:solidFill>
                  <a:schemeClr val="tx1">
                    <a:lumMod val="50000"/>
                    <a:lumOff val="50000"/>
                  </a:schemeClr>
                </a:solidFill>
              </a:rPr>
            </a:br>
            <a:r>
              <a:rPr lang="en-US" dirty="0">
                <a:solidFill>
                  <a:schemeClr val="tx1">
                    <a:lumMod val="50000"/>
                    <a:lumOff val="50000"/>
                  </a:schemeClr>
                </a:solidFill>
              </a:rPr>
              <a:t/>
            </a:r>
            <a:br>
              <a:rPr lang="en-US" dirty="0">
                <a:solidFill>
                  <a:schemeClr val="tx1">
                    <a:lumMod val="50000"/>
                    <a:lumOff val="50000"/>
                  </a:schemeClr>
                </a:solidFill>
              </a:rPr>
            </a:br>
            <a:endParaRPr lang="en-US" dirty="0"/>
          </a:p>
        </p:txBody>
      </p:sp>
    </p:spTree>
    <p:extLst>
      <p:ext uri="{BB962C8B-B14F-4D97-AF65-F5344CB8AC3E}">
        <p14:creationId xmlns:p14="http://schemas.microsoft.com/office/powerpoint/2010/main" val="322603304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81000" y="457200"/>
            <a:ext cx="8077200" cy="954107"/>
          </a:xfrm>
          <a:prstGeom prst="rect">
            <a:avLst/>
          </a:prstGeom>
          <a:noFill/>
        </p:spPr>
        <p:txBody>
          <a:bodyPr wrap="square" rtlCol="0">
            <a:spAutoFit/>
          </a:bodyPr>
          <a:lstStyle/>
          <a:p>
            <a:r>
              <a:rPr lang="en-US" sz="2800" spc="-150" dirty="0" smtClean="0">
                <a:solidFill>
                  <a:schemeClr val="tx2">
                    <a:lumMod val="60000"/>
                    <a:lumOff val="40000"/>
                  </a:schemeClr>
                </a:solidFill>
                <a:latin typeface="+mj-lt"/>
                <a:ea typeface="+mj-ea"/>
                <a:cs typeface="+mj-cs"/>
              </a:rPr>
              <a:t>Salary and Benefits</a:t>
            </a:r>
          </a:p>
          <a:p>
            <a:endParaRPr lang="en-US" sz="2800" spc="-150" dirty="0">
              <a:solidFill>
                <a:schemeClr val="tx2">
                  <a:lumMod val="60000"/>
                  <a:lumOff val="40000"/>
                </a:schemeClr>
              </a:solidFill>
              <a:latin typeface="+mj-lt"/>
              <a:ea typeface="+mj-ea"/>
              <a:cs typeface="+mj-cs"/>
            </a:endParaRPr>
          </a:p>
        </p:txBody>
      </p:sp>
      <p:sp>
        <p:nvSpPr>
          <p:cNvPr id="2" name="TextBox 1"/>
          <p:cNvSpPr txBox="1"/>
          <p:nvPr/>
        </p:nvSpPr>
        <p:spPr>
          <a:xfrm>
            <a:off x="381000" y="1219200"/>
            <a:ext cx="8229600" cy="4955203"/>
          </a:xfrm>
          <a:prstGeom prst="rect">
            <a:avLst/>
          </a:prstGeom>
          <a:noFill/>
        </p:spPr>
        <p:txBody>
          <a:bodyPr wrap="square" rtlCol="0">
            <a:spAutoFit/>
          </a:bodyPr>
          <a:lstStyle/>
          <a:p>
            <a:r>
              <a:rPr lang="en-US" sz="2400" b="1" dirty="0" smtClean="0">
                <a:solidFill>
                  <a:srgbClr val="44546A"/>
                </a:solidFill>
              </a:rPr>
              <a:t>Context</a:t>
            </a:r>
          </a:p>
          <a:p>
            <a:r>
              <a:rPr lang="en-US" sz="2000" dirty="0" smtClean="0"/>
              <a:t>Under the model there is distributed authority and responsibility for existing salary and benefit budgets, but central campus retains responsibility for all salary and benefit increases</a:t>
            </a:r>
          </a:p>
          <a:p>
            <a:endParaRPr lang="en-US" sz="2400" dirty="0"/>
          </a:p>
          <a:p>
            <a:r>
              <a:rPr lang="en-US" sz="2400" b="1" dirty="0" smtClean="0">
                <a:solidFill>
                  <a:srgbClr val="44546A"/>
                </a:solidFill>
              </a:rPr>
              <a:t>Key Issues</a:t>
            </a:r>
          </a:p>
          <a:p>
            <a:pPr marL="285750" indent="-285750">
              <a:buFont typeface="Arial" panose="020B0604020202020204" pitchFamily="34" charset="0"/>
              <a:buChar char="•"/>
            </a:pPr>
            <a:r>
              <a:rPr lang="en-US" sz="2000" dirty="0" smtClean="0"/>
              <a:t>Central responsibility for these increases only works with the highest assumed levels of state and tuition increases</a:t>
            </a:r>
          </a:p>
          <a:p>
            <a:pPr marL="285750" indent="-285750">
              <a:buFont typeface="Arial" panose="020B0604020202020204" pitchFamily="34" charset="0"/>
              <a:buChar char="•"/>
            </a:pPr>
            <a:endParaRPr lang="en-US" sz="2000" dirty="0" smtClean="0"/>
          </a:p>
          <a:p>
            <a:pPr marL="285750" indent="-285750">
              <a:buFont typeface="Arial" panose="020B0604020202020204" pitchFamily="34" charset="0"/>
              <a:buChar char="•"/>
            </a:pPr>
            <a:r>
              <a:rPr lang="en-US" sz="2000" dirty="0" smtClean="0"/>
              <a:t>Current modelling suggests central resources will go into deficit in near future</a:t>
            </a:r>
          </a:p>
          <a:p>
            <a:pPr marL="285750" indent="-285750">
              <a:buFont typeface="Arial" panose="020B0604020202020204" pitchFamily="34" charset="0"/>
              <a:buChar char="•"/>
            </a:pPr>
            <a:endParaRPr lang="en-US" sz="2000" dirty="0" smtClean="0"/>
          </a:p>
          <a:p>
            <a:pPr marL="285750" indent="-285750">
              <a:buFont typeface="Arial" panose="020B0604020202020204" pitchFamily="34" charset="0"/>
              <a:buChar char="•"/>
            </a:pPr>
            <a:r>
              <a:rPr lang="en-US" sz="2000" dirty="0" smtClean="0"/>
              <a:t>Chancellor has requested multi-year planning for faculty salary increases</a:t>
            </a:r>
          </a:p>
          <a:p>
            <a:pPr marL="285750" indent="-285750">
              <a:buFont typeface="Arial" panose="020B0604020202020204" pitchFamily="34" charset="0"/>
              <a:buChar char="•"/>
            </a:pPr>
            <a:endParaRPr lang="en-US" sz="2400" dirty="0"/>
          </a:p>
        </p:txBody>
      </p:sp>
    </p:spTree>
    <p:extLst>
      <p:ext uri="{BB962C8B-B14F-4D97-AF65-F5344CB8AC3E}">
        <p14:creationId xmlns:p14="http://schemas.microsoft.com/office/powerpoint/2010/main" val="352424825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81000" y="457200"/>
            <a:ext cx="8077200" cy="1384995"/>
          </a:xfrm>
          <a:prstGeom prst="rect">
            <a:avLst/>
          </a:prstGeom>
          <a:noFill/>
        </p:spPr>
        <p:txBody>
          <a:bodyPr wrap="square" rtlCol="0">
            <a:spAutoFit/>
          </a:bodyPr>
          <a:lstStyle/>
          <a:p>
            <a:r>
              <a:rPr lang="en-US" sz="2800" spc="-150" dirty="0" smtClean="0">
                <a:solidFill>
                  <a:schemeClr val="tx2">
                    <a:lumMod val="60000"/>
                    <a:lumOff val="40000"/>
                  </a:schemeClr>
                </a:solidFill>
                <a:latin typeface="+mj-lt"/>
                <a:ea typeface="+mj-ea"/>
                <a:cs typeface="+mj-cs"/>
              </a:rPr>
              <a:t>School of Medicine Undercapitalization/Base Funding</a:t>
            </a:r>
          </a:p>
          <a:p>
            <a:endParaRPr lang="en-US" sz="2800" spc="-150" dirty="0">
              <a:solidFill>
                <a:schemeClr val="tx2">
                  <a:lumMod val="60000"/>
                  <a:lumOff val="40000"/>
                </a:schemeClr>
              </a:solidFill>
              <a:latin typeface="+mj-lt"/>
              <a:ea typeface="+mj-ea"/>
              <a:cs typeface="+mj-cs"/>
            </a:endParaRPr>
          </a:p>
        </p:txBody>
      </p:sp>
      <p:sp>
        <p:nvSpPr>
          <p:cNvPr id="2" name="TextBox 1"/>
          <p:cNvSpPr txBox="1"/>
          <p:nvPr/>
        </p:nvSpPr>
        <p:spPr>
          <a:xfrm>
            <a:off x="457200" y="1752600"/>
            <a:ext cx="8229600" cy="2739211"/>
          </a:xfrm>
          <a:prstGeom prst="rect">
            <a:avLst/>
          </a:prstGeom>
          <a:noFill/>
        </p:spPr>
        <p:txBody>
          <a:bodyPr wrap="square" rtlCol="0">
            <a:spAutoFit/>
          </a:bodyPr>
          <a:lstStyle/>
          <a:p>
            <a:r>
              <a:rPr lang="en-US" sz="2400" b="1" dirty="0" smtClean="0">
                <a:solidFill>
                  <a:srgbClr val="44546A"/>
                </a:solidFill>
              </a:rPr>
              <a:t>Context</a:t>
            </a:r>
          </a:p>
          <a:p>
            <a:r>
              <a:rPr lang="en-US" sz="2000" dirty="0" smtClean="0"/>
              <a:t>Undercapitalization of School of Medicine may be one of the largest and most significant financial threats to UCR </a:t>
            </a:r>
          </a:p>
          <a:p>
            <a:endParaRPr lang="en-US" sz="2400" dirty="0"/>
          </a:p>
          <a:p>
            <a:r>
              <a:rPr lang="en-US" sz="2400" b="1" dirty="0" smtClean="0">
                <a:solidFill>
                  <a:srgbClr val="44546A"/>
                </a:solidFill>
              </a:rPr>
              <a:t>Key Issues</a:t>
            </a:r>
          </a:p>
          <a:p>
            <a:pPr marL="285750" indent="-285750">
              <a:buFont typeface="Arial" panose="020B0604020202020204" pitchFamily="34" charset="0"/>
              <a:buChar char="•"/>
            </a:pPr>
            <a:r>
              <a:rPr lang="en-US" sz="2000" dirty="0" smtClean="0"/>
              <a:t>Base support for School of Medicine must be increased</a:t>
            </a:r>
          </a:p>
          <a:p>
            <a:endParaRPr lang="en-US" sz="2000" dirty="0" smtClean="0"/>
          </a:p>
          <a:p>
            <a:pPr marL="285750" indent="-285750">
              <a:buFont typeface="Arial" panose="020B0604020202020204" pitchFamily="34" charset="0"/>
              <a:buChar char="•"/>
            </a:pPr>
            <a:r>
              <a:rPr lang="en-US" sz="2000" dirty="0" smtClean="0"/>
              <a:t>UCR will need to subsidize the program if base funding not increased</a:t>
            </a:r>
          </a:p>
        </p:txBody>
      </p:sp>
    </p:spTree>
    <p:extLst>
      <p:ext uri="{BB962C8B-B14F-4D97-AF65-F5344CB8AC3E}">
        <p14:creationId xmlns:p14="http://schemas.microsoft.com/office/powerpoint/2010/main" val="251250548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RESGUID" val="dff59cf4-475c-49a9-a081-f048e07559ec"/>
</p:tagLst>
</file>

<file path=ppt/theme/theme1.xml><?xml version="1.0" encoding="utf-8"?>
<a:theme xmlns:a="http://schemas.openxmlformats.org/drawingml/2006/main" name="1_Modern Swiss">
  <a:themeElements>
    <a:clrScheme name="Modern Swiss">
      <a:dk1>
        <a:sysClr val="windowText" lastClr="000000"/>
      </a:dk1>
      <a:lt1>
        <a:sysClr val="window" lastClr="FFFFFF"/>
      </a:lt1>
      <a:dk2>
        <a:srgbClr val="3C3D3E"/>
      </a:dk2>
      <a:lt2>
        <a:srgbClr val="999683"/>
      </a:lt2>
      <a:accent1>
        <a:srgbClr val="E34A06"/>
      </a:accent1>
      <a:accent2>
        <a:srgbClr val="31CCE8"/>
      </a:accent2>
      <a:accent3>
        <a:srgbClr val="C1C139"/>
      </a:accent3>
      <a:accent4>
        <a:srgbClr val="118E97"/>
      </a:accent4>
      <a:accent5>
        <a:srgbClr val="F9BD03"/>
      </a:accent5>
      <a:accent6>
        <a:srgbClr val="407026"/>
      </a:accent6>
      <a:hlink>
        <a:srgbClr val="3C3D3E"/>
      </a:hlink>
      <a:folHlink>
        <a:srgbClr val="999683"/>
      </a:folHlink>
    </a:clrScheme>
    <a:fontScheme name="budget">
      <a:majorFont>
        <a:latin typeface="Lucida Sans"/>
        <a:ea typeface=""/>
        <a:cs typeface=""/>
      </a:majorFont>
      <a:minorFont>
        <a:latin typeface="Georg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2"/>
        </a:solidFill>
        <a:ln>
          <a:noFill/>
        </a:ln>
        <a:effectLst>
          <a:outerShdw dist="38100" dir="5400000" algn="t" rotWithShape="0">
            <a:schemeClr val="bg2">
              <a:alpha val="20000"/>
            </a:schemeClr>
          </a:outerShdw>
        </a:effectLst>
      </a:spPr>
      <a:bodyPr rtlCol="0" anchor="ctr"/>
      <a:lstStyle>
        <a:defPPr algn="ctr">
          <a:lnSpc>
            <a:spcPct val="95000"/>
          </a:lnSpc>
          <a:defRPr b="1" dirty="0" smtClean="0">
            <a:solidFill>
              <a:schemeClr val="tx2"/>
            </a:solidFill>
            <a:latin typeface="+mj-lt"/>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64326</TotalTime>
  <Words>1142</Words>
  <Application>Microsoft Office PowerPoint</Application>
  <PresentationFormat>On-screen Show (4:3)</PresentationFormat>
  <Paragraphs>233</Paragraphs>
  <Slides>16</Slides>
  <Notes>16</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16</vt:i4>
      </vt:variant>
    </vt:vector>
  </HeadingPairs>
  <TitlesOfParts>
    <vt:vector size="26" baseType="lpstr">
      <vt:lpstr>Arial</vt:lpstr>
      <vt:lpstr>Calibri</vt:lpstr>
      <vt:lpstr>Corbel</vt:lpstr>
      <vt:lpstr>Georgia</vt:lpstr>
      <vt:lpstr>Lucida Sans</vt:lpstr>
      <vt:lpstr>Lucida Sans Unicode</vt:lpstr>
      <vt:lpstr>Microsoft New Tai Lue</vt:lpstr>
      <vt:lpstr>Verdana</vt:lpstr>
      <vt:lpstr>Wingdings</vt:lpstr>
      <vt:lpstr>1_Modern Swiss</vt:lpstr>
      <vt:lpstr>PowerPoint Presentation</vt:lpstr>
      <vt:lpstr>PowerPoint Presentation</vt:lpstr>
      <vt:lpstr>Budget Model Refinement Schedule </vt:lpstr>
      <vt:lpstr>PowerPoint Presentation</vt:lpstr>
      <vt:lpstr>PowerPoint Presentation</vt:lpstr>
      <vt:lpstr>PowerPoint Presentation</vt:lpstr>
      <vt:lpstr>Opportunities for Refinement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 Riverside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2014-15  Strategic Planning &amp;  Allocation Process</dc:title>
  <dc:creator>stephm</dc:creator>
  <cp:lastModifiedBy>Jason Rodriguez</cp:lastModifiedBy>
  <cp:revision>1597</cp:revision>
  <cp:lastPrinted>2018-10-02T19:57:35Z</cp:lastPrinted>
  <dcterms:created xsi:type="dcterms:W3CDTF">2015-01-12T21:33:22Z</dcterms:created>
  <dcterms:modified xsi:type="dcterms:W3CDTF">2018-10-25T22:08:02Z</dcterms:modified>
</cp:coreProperties>
</file>